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60" r:id="rId10"/>
    <p:sldId id="271" r:id="rId11"/>
    <p:sldId id="272" r:id="rId12"/>
    <p:sldId id="274" r:id="rId13"/>
    <p:sldId id="273" r:id="rId14"/>
    <p:sldId id="275" r:id="rId15"/>
    <p:sldId id="262" r:id="rId16"/>
    <p:sldId id="263" r:id="rId17"/>
    <p:sldId id="264" r:id="rId18"/>
  </p:sldIdLst>
  <p:sldSz cx="9144000" cy="5143500" type="screen16x9"/>
  <p:notesSz cx="6858000" cy="9144000"/>
  <p:embeddedFontLst>
    <p:embeddedFont>
      <p:font typeface="Exo 2" panose="020B0604020202020204" charset="-52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27" autoAdjust="0"/>
  </p:normalViewPr>
  <p:slideViewPr>
    <p:cSldViewPr snapToGrid="0">
      <p:cViewPr varScale="1">
        <p:scale>
          <a:sx n="80" d="100"/>
          <a:sy n="80" d="100"/>
        </p:scale>
        <p:origin x="96" y="10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Добрий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день,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шановні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члени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комісії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! Я, студентка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групи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ТВ-з11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Шарабура</a:t>
            </a:r>
            <a:r>
              <a:rPr lang="ru-RU" sz="900" baseline="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900" baseline="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Еліна</a:t>
            </a:r>
            <a:r>
              <a:rPr lang="ru-RU" sz="900" baseline="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900" baseline="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Дмитрівна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пропоную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до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вашої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уваги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презентацію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на тему «</a:t>
            </a:r>
            <a:r>
              <a:rPr lang="ru-RU" dirty="0" err="1" smtClean="0"/>
              <a:t>Комплексний</a:t>
            </a:r>
            <a:r>
              <a:rPr lang="ru-RU" dirty="0" smtClean="0"/>
              <a:t> </a:t>
            </a:r>
            <a:r>
              <a:rPr lang="ru-RU" dirty="0" err="1" smtClean="0"/>
              <a:t>аналіз</a:t>
            </a:r>
            <a:r>
              <a:rPr lang="ru-RU" dirty="0" smtClean="0"/>
              <a:t> </a:t>
            </a:r>
            <a:r>
              <a:rPr lang="ru-RU" dirty="0" err="1" smtClean="0"/>
              <a:t>настроїв</a:t>
            </a:r>
            <a:r>
              <a:rPr lang="ru-RU" dirty="0" smtClean="0"/>
              <a:t> тексту за </a:t>
            </a:r>
            <a:r>
              <a:rPr lang="ru-RU" dirty="0" err="1" smtClean="0"/>
              <a:t>допомогою</a:t>
            </a:r>
            <a:r>
              <a:rPr lang="ru-RU" dirty="0" smtClean="0"/>
              <a:t> штучного </a:t>
            </a:r>
            <a:r>
              <a:rPr lang="ru-RU" dirty="0" err="1" smtClean="0"/>
              <a:t>інтелекту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», </a:t>
            </a:r>
            <a:r>
              <a:rPr lang="uk-UA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дипломний керівник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Мусієнк</a:t>
            </a:r>
            <a:r>
              <a:rPr lang="uk-UA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Андрі</a:t>
            </a:r>
            <a:r>
              <a:rPr lang="uk-UA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й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Петрович.</a:t>
            </a:r>
            <a:r>
              <a:rPr lang="en-UA" sz="800" dirty="0" smtClean="0">
                <a:effectLst/>
              </a:rPr>
              <a:t> </a:t>
            </a:r>
            <a:endParaRPr lang="uk-UA" sz="900" noProof="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На</a:t>
            </a:r>
            <a:r>
              <a:rPr lang="uk-UA" baseline="0" dirty="0" smtClean="0"/>
              <a:t> </a:t>
            </a:r>
            <a:r>
              <a:rPr lang="ru-UA" baseline="0" dirty="0" smtClean="0"/>
              <a:t>наявному </a:t>
            </a:r>
            <a:r>
              <a:rPr lang="uk-UA" baseline="0" dirty="0" smtClean="0"/>
              <a:t>слайді зображено діаграму послідовностей. П</a:t>
            </a:r>
            <a:r>
              <a:rPr lang="uk-UA" dirty="0" smtClean="0"/>
              <a:t>ісля введення тексту він обробляється на </a:t>
            </a:r>
            <a:r>
              <a:rPr lang="uk-UA" dirty="0" err="1" smtClean="0"/>
              <a:t>бекенді</a:t>
            </a:r>
            <a:r>
              <a:rPr lang="uk-UA" dirty="0" smtClean="0"/>
              <a:t> </a:t>
            </a:r>
            <a:r>
              <a:rPr lang="en-US" dirty="0" smtClean="0"/>
              <a:t>Flask, </a:t>
            </a:r>
            <a:r>
              <a:rPr lang="uk-UA" dirty="0" smtClean="0"/>
              <a:t>проходить аналіз моделями, формується </a:t>
            </a:r>
            <a:r>
              <a:rPr lang="ru-UA" dirty="0" smtClean="0"/>
              <a:t>резюме</a:t>
            </a:r>
            <a:r>
              <a:rPr lang="en-US" dirty="0" smtClean="0"/>
              <a:t>, </a:t>
            </a:r>
            <a:r>
              <a:rPr lang="uk-UA" dirty="0" smtClean="0"/>
              <a:t>і за наявності авторизації все зберігається у </a:t>
            </a:r>
            <a:r>
              <a:rPr lang="en-US" dirty="0" err="1" smtClean="0"/>
              <a:t>Firestore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92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 </a:t>
            </a:r>
            <a:r>
              <a:rPr lang="ru-RU" dirty="0" err="1" smtClean="0"/>
              <a:t>цій</a:t>
            </a:r>
            <a:r>
              <a:rPr lang="ru-RU" dirty="0" smtClean="0"/>
              <a:t> </a:t>
            </a:r>
            <a:r>
              <a:rPr lang="ru-RU" dirty="0" err="1" smtClean="0"/>
              <a:t>сторінці</a:t>
            </a:r>
            <a:r>
              <a:rPr lang="ru-RU" baseline="0" dirty="0" smtClean="0"/>
              <a:t> базового </a:t>
            </a:r>
            <a:r>
              <a:rPr lang="ru-RU" baseline="0" dirty="0" err="1" smtClean="0"/>
              <a:t>аналізу</a:t>
            </a:r>
            <a:r>
              <a:rPr lang="ru-RU" baseline="0" dirty="0" smtClean="0"/>
              <a:t> </a:t>
            </a:r>
            <a:r>
              <a:rPr lang="ru-RU" dirty="0" err="1" smtClean="0"/>
              <a:t>користувач</a:t>
            </a:r>
            <a:r>
              <a:rPr lang="ru-RU" dirty="0" smtClean="0"/>
              <a:t> без </a:t>
            </a:r>
            <a:r>
              <a:rPr lang="ru-RU" dirty="0" err="1" smtClean="0"/>
              <a:t>авторизації</a:t>
            </a:r>
            <a:r>
              <a:rPr lang="ru-RU" dirty="0" smtClean="0"/>
              <a:t> </a:t>
            </a:r>
            <a:r>
              <a:rPr lang="ru-RU" dirty="0" err="1" smtClean="0"/>
              <a:t>може</a:t>
            </a:r>
            <a:r>
              <a:rPr lang="ru-RU" dirty="0" smtClean="0"/>
              <a:t> ввести</a:t>
            </a:r>
            <a:r>
              <a:rPr lang="ru-UA" dirty="0" smtClean="0"/>
              <a:t> текст</a:t>
            </a:r>
            <a:r>
              <a:rPr lang="ru-RU" dirty="0" smtClean="0"/>
              <a:t>, </a:t>
            </a:r>
            <a:r>
              <a:rPr lang="ru-RU" dirty="0" err="1" smtClean="0"/>
              <a:t>натиснути</a:t>
            </a:r>
            <a:r>
              <a:rPr lang="ru-RU" dirty="0" smtClean="0"/>
              <a:t> </a:t>
            </a:r>
            <a:r>
              <a:rPr lang="ru-UA" dirty="0" smtClean="0"/>
              <a:t>кнопку</a:t>
            </a:r>
            <a:r>
              <a:rPr lang="ru-UA" baseline="0" dirty="0" smtClean="0"/>
              <a:t> </a:t>
            </a:r>
            <a:r>
              <a:rPr lang="ru-RU" dirty="0" smtClean="0"/>
              <a:t>“</a:t>
            </a:r>
            <a:r>
              <a:rPr lang="ru-RU" dirty="0" err="1" smtClean="0"/>
              <a:t>Проаналізувати</a:t>
            </a:r>
            <a:r>
              <a:rPr lang="ru-RU" dirty="0" smtClean="0"/>
              <a:t>” і </a:t>
            </a:r>
            <a:r>
              <a:rPr lang="ru-RU" dirty="0" err="1" smtClean="0"/>
              <a:t>побачити</a:t>
            </a:r>
            <a:r>
              <a:rPr lang="ru-RU" dirty="0" smtClean="0"/>
              <a:t> результат. При </a:t>
            </a:r>
            <a:r>
              <a:rPr lang="ru-RU" dirty="0" err="1" smtClean="0"/>
              <a:t>наявності</a:t>
            </a:r>
            <a:r>
              <a:rPr lang="ru-RU" dirty="0" smtClean="0"/>
              <a:t> система</a:t>
            </a:r>
            <a:r>
              <a:rPr lang="ru-UA" dirty="0" smtClean="0"/>
              <a:t> </a:t>
            </a:r>
            <a:r>
              <a:rPr lang="ru-RU" dirty="0" err="1" smtClean="0"/>
              <a:t>виводить</a:t>
            </a:r>
            <a:r>
              <a:rPr lang="ru-RU" dirty="0" smtClean="0"/>
              <a:t> </a:t>
            </a:r>
            <a:r>
              <a:rPr lang="ru-RU" dirty="0" err="1" smtClean="0"/>
              <a:t>попередження</a:t>
            </a:r>
            <a:r>
              <a:rPr lang="ru-RU" dirty="0" smtClean="0"/>
              <a:t> </a:t>
            </a:r>
            <a:r>
              <a:rPr lang="ru-UA" dirty="0" smtClean="0"/>
              <a:t>та</a:t>
            </a:r>
            <a:r>
              <a:rPr lang="ru-RU" dirty="0" smtClean="0"/>
              <a:t> </a:t>
            </a:r>
            <a:r>
              <a:rPr lang="ru-RU" dirty="0" err="1" smtClean="0"/>
              <a:t>пропонує</a:t>
            </a:r>
            <a:r>
              <a:rPr lang="ru-RU" dirty="0" smtClean="0"/>
              <a:t> </a:t>
            </a:r>
            <a:r>
              <a:rPr lang="ru-RU" dirty="0" err="1" smtClean="0"/>
              <a:t>авторизацію</a:t>
            </a:r>
            <a:r>
              <a:rPr lang="ru-RU" dirty="0" smtClean="0"/>
              <a:t> для </a:t>
            </a:r>
            <a:r>
              <a:rPr lang="ru-RU" dirty="0" err="1" smtClean="0"/>
              <a:t>виявлення</a:t>
            </a:r>
            <a:r>
              <a:rPr lang="ru-RU" dirty="0" smtClean="0"/>
              <a:t> </a:t>
            </a:r>
            <a:r>
              <a:rPr lang="ru-RU" baseline="0" dirty="0" err="1" smtClean="0"/>
              <a:t>рівня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токсичності</a:t>
            </a:r>
            <a:r>
              <a:rPr lang="ru-RU" baseline="0" dirty="0" smtClean="0"/>
              <a:t> та </a:t>
            </a:r>
            <a:r>
              <a:rPr lang="ru-RU" baseline="0" dirty="0" err="1" smtClean="0"/>
              <a:t>розширеного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функціоналу</a:t>
            </a:r>
            <a:endParaRPr dirty="0"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846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Після авторизації</a:t>
            </a:r>
            <a:r>
              <a:rPr lang="uk-UA" baseline="0" dirty="0" smtClean="0"/>
              <a:t> в системі користувачу доступний повний аналіз на токсичність, тональність, тематику, резюме, інтерактивні візуалізації, збереження історії</a:t>
            </a:r>
            <a:r>
              <a:rPr lang="ru-UA" baseline="0" dirty="0" smtClean="0"/>
              <a:t> </a:t>
            </a:r>
            <a:r>
              <a:rPr lang="uk-UA" baseline="0" dirty="0" smtClean="0"/>
              <a:t>та управління </a:t>
            </a:r>
            <a:r>
              <a:rPr lang="uk-UA" baseline="0" dirty="0" err="1" smtClean="0"/>
              <a:t>акаунтом</a:t>
            </a:r>
            <a:r>
              <a:rPr lang="uk-UA" baseline="0" dirty="0" smtClean="0"/>
              <a:t>.</a:t>
            </a:r>
            <a:endParaRPr dirty="0"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83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Авторизованому користувачу доступний повний аналіз та додатковий функціонал</a:t>
            </a:r>
            <a:r>
              <a:rPr lang="ru-UA" baseline="0" dirty="0" smtClean="0"/>
              <a:t> такий як </a:t>
            </a:r>
            <a:r>
              <a:rPr lang="uk-UA" dirty="0" smtClean="0"/>
              <a:t>завантаження файлів  текстових, табличних</a:t>
            </a:r>
            <a:r>
              <a:rPr lang="uk-UA" baseline="0" dirty="0" smtClean="0"/>
              <a:t>, аудіо тощо. Миттєвий експорт готового результату в </a:t>
            </a:r>
            <a:r>
              <a:rPr lang="en-US" baseline="0" dirty="0" smtClean="0"/>
              <a:t>PDF</a:t>
            </a:r>
            <a:r>
              <a:rPr lang="uk-UA" baseline="0" dirty="0" smtClean="0"/>
              <a:t> файл.</a:t>
            </a:r>
            <a:endParaRPr dirty="0"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314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Історія аналізів тексту користувачем виводиться картками, які можна переглянути у</a:t>
            </a:r>
            <a:r>
              <a:rPr lang="uk-UA" baseline="0" dirty="0" smtClean="0"/>
              <a:t> модальному вікні по кліку. Доступний експорт кожного запису, фільтр результатів та очищення історії. Також реалізовано </a:t>
            </a:r>
            <a:r>
              <a:rPr lang="uk-UA" baseline="0" dirty="0" err="1" smtClean="0"/>
              <a:t>акаунт</a:t>
            </a:r>
            <a:r>
              <a:rPr lang="uk-UA" baseline="0" dirty="0" smtClean="0"/>
              <a:t> користувача з, все це зберігається у </a:t>
            </a:r>
            <a:r>
              <a:rPr lang="en-US" dirty="0" smtClean="0"/>
              <a:t>Firebase </a:t>
            </a:r>
            <a:r>
              <a:rPr lang="en-US" dirty="0" err="1" smtClean="0"/>
              <a:t>Firestore</a:t>
            </a:r>
            <a:r>
              <a:rPr lang="uk-UA" dirty="0" smtClean="0"/>
              <a:t>.</a:t>
            </a:r>
            <a:endParaRPr dirty="0"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860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Проведено</a:t>
            </a:r>
            <a:r>
              <a:rPr lang="ru-RU" baseline="0" dirty="0" smtClean="0"/>
              <a:t> </a:t>
            </a:r>
            <a:r>
              <a:rPr lang="ru-RU" dirty="0" err="1" smtClean="0"/>
              <a:t>повноцінне</a:t>
            </a:r>
            <a:r>
              <a:rPr lang="ru-RU" dirty="0" smtClean="0"/>
              <a:t> </a:t>
            </a:r>
            <a:r>
              <a:rPr lang="ru-RU" dirty="0" err="1" smtClean="0"/>
              <a:t>тестування</a:t>
            </a:r>
            <a:r>
              <a:rPr lang="ru-RU" dirty="0" smtClean="0"/>
              <a:t>: </a:t>
            </a:r>
            <a:r>
              <a:rPr lang="ru-RU" dirty="0" err="1" smtClean="0"/>
              <a:t>модульне</a:t>
            </a:r>
            <a:r>
              <a:rPr lang="uk-UA" dirty="0" smtClean="0"/>
              <a:t>,</a:t>
            </a:r>
            <a:r>
              <a:rPr lang="ru-RU" dirty="0" smtClean="0"/>
              <a:t> </a:t>
            </a:r>
            <a:r>
              <a:rPr lang="ru-RU" dirty="0" err="1" smtClean="0"/>
              <a:t>інтеграційне</a:t>
            </a:r>
            <a:r>
              <a:rPr lang="ru-RU" dirty="0" smtClean="0"/>
              <a:t>, </a:t>
            </a:r>
            <a:r>
              <a:rPr lang="ru-RU" dirty="0" err="1" smtClean="0"/>
              <a:t>системне</a:t>
            </a:r>
            <a:r>
              <a:rPr lang="ru-RU" dirty="0" smtClean="0"/>
              <a:t> - </a:t>
            </a:r>
            <a:r>
              <a:rPr lang="ru-RU" dirty="0" err="1" smtClean="0"/>
              <a:t>запити</a:t>
            </a:r>
            <a:r>
              <a:rPr lang="ru-RU" dirty="0" smtClean="0"/>
              <a:t> через </a:t>
            </a:r>
            <a:r>
              <a:rPr lang="ru-RU" dirty="0" err="1" smtClean="0"/>
              <a:t>тестування</a:t>
            </a:r>
            <a:r>
              <a:rPr lang="ru-RU" dirty="0" smtClean="0"/>
              <a:t> </a:t>
            </a:r>
            <a:r>
              <a:rPr lang="ru-UA" dirty="0" smtClean="0"/>
              <a:t>в</a:t>
            </a:r>
            <a:r>
              <a:rPr lang="ru-UA" baseline="0" dirty="0" smtClean="0"/>
              <a:t> </a:t>
            </a:r>
            <a:r>
              <a:rPr lang="ru-RU" dirty="0" err="1" smtClean="0"/>
              <a:t>Postman</a:t>
            </a:r>
            <a:r>
              <a:rPr lang="ru-RU" dirty="0" smtClean="0"/>
              <a:t>. </a:t>
            </a:r>
            <a:r>
              <a:rPr lang="ru-RU" dirty="0" err="1" smtClean="0"/>
              <a:t>Це</a:t>
            </a:r>
            <a:r>
              <a:rPr lang="ru-RU" dirty="0" smtClean="0"/>
              <a:t> дозволило </a:t>
            </a:r>
            <a:r>
              <a:rPr lang="ru-RU" dirty="0" err="1" smtClean="0"/>
              <a:t>виявити</a:t>
            </a:r>
            <a:r>
              <a:rPr lang="ru-RU" dirty="0" smtClean="0"/>
              <a:t> й </a:t>
            </a:r>
            <a:r>
              <a:rPr lang="ru-RU" dirty="0" err="1" smtClean="0"/>
              <a:t>усунути</a:t>
            </a:r>
            <a:r>
              <a:rPr lang="ru-RU" dirty="0" smtClean="0"/>
              <a:t> </a:t>
            </a:r>
            <a:r>
              <a:rPr lang="ru-RU" dirty="0" err="1" smtClean="0"/>
              <a:t>помилки</a:t>
            </a:r>
            <a:r>
              <a:rPr lang="ru-RU" dirty="0" smtClean="0"/>
              <a:t> в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ході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інтеграції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нових</a:t>
            </a:r>
            <a:r>
              <a:rPr lang="ru-RU" baseline="0" dirty="0" smtClean="0"/>
              <a:t> модулей</a:t>
            </a:r>
            <a:r>
              <a:rPr lang="ru-RU" dirty="0" smtClean="0"/>
              <a:t>.</a:t>
            </a:r>
            <a:endParaRPr dirty="0"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Система </a:t>
            </a:r>
            <a:r>
              <a:rPr lang="uk-UA" dirty="0" err="1" smtClean="0"/>
              <a:t>гнучко</a:t>
            </a:r>
            <a:r>
              <a:rPr lang="uk-UA" dirty="0" smtClean="0"/>
              <a:t> розгортається як локально, так і в хмарі. </a:t>
            </a:r>
            <a:endParaRPr lang="ru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Запуск відбувається через </a:t>
            </a:r>
            <a:r>
              <a:rPr lang="en-US" dirty="0" smtClean="0"/>
              <a:t>Flask, </a:t>
            </a:r>
            <a:r>
              <a:rPr lang="uk-UA" dirty="0" smtClean="0"/>
              <a:t>доступ –</a:t>
            </a:r>
            <a:r>
              <a:rPr lang="uk-UA" baseline="0" dirty="0" smtClean="0"/>
              <a:t> </a:t>
            </a:r>
            <a:r>
              <a:rPr lang="uk-UA" dirty="0" smtClean="0"/>
              <a:t>через будь-який сучасний браузер.</a:t>
            </a:r>
            <a:r>
              <a:rPr lang="uk-UA" baseline="0" dirty="0" smtClean="0"/>
              <a:t> </a:t>
            </a:r>
            <a:endParaRPr lang="ru-UA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UA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План розвитку даного </a:t>
            </a:r>
            <a:r>
              <a:rPr lang="uk-UA" dirty="0" err="1" smtClean="0"/>
              <a:t>проєкту</a:t>
            </a:r>
            <a:r>
              <a:rPr lang="uk-UA" baseline="0" dirty="0" smtClean="0"/>
              <a:t> - це</a:t>
            </a:r>
            <a:r>
              <a:rPr lang="uk-UA" dirty="0" smtClean="0"/>
              <a:t> повна автономія без інтернету, </a:t>
            </a:r>
            <a:r>
              <a:rPr lang="en-US" dirty="0" smtClean="0"/>
              <a:t>CI/CD</a:t>
            </a:r>
            <a:r>
              <a:rPr lang="uk-UA" dirty="0" smtClean="0"/>
              <a:t> (безперервна інтеграція та розгортання), підтримка складніших типів вхідних даних.</a:t>
            </a:r>
            <a:endParaRPr dirty="0"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uk-UA" dirty="0" smtClean="0"/>
              <a:t>У результаті реалізовано повнофункціональний </a:t>
            </a:r>
            <a:r>
              <a:rPr lang="uk-UA" dirty="0" err="1" smtClean="0"/>
              <a:t>вебсервіс</a:t>
            </a:r>
            <a:r>
              <a:rPr lang="uk-UA" dirty="0" smtClean="0"/>
              <a:t>, який охоплює чотири основні напрямки аналізу: емоційність, токсичність, тематика та резюме. Система підтримує багатомовність, роботу з файлами, </a:t>
            </a:r>
            <a:r>
              <a:rPr lang="uk-UA" dirty="0" err="1" smtClean="0"/>
              <a:t>історі</a:t>
            </a:r>
            <a:r>
              <a:rPr lang="ru-UA" dirty="0" smtClean="0"/>
              <a:t>ю</a:t>
            </a:r>
            <a:r>
              <a:rPr lang="uk-UA" dirty="0" smtClean="0"/>
              <a:t>, експорт результатів і додаткові функції. Архітектура модульна, що спрощує супровід і масштабування. Всі поставлені задачі –</a:t>
            </a:r>
            <a:r>
              <a:rPr lang="uk-UA" baseline="0" dirty="0" smtClean="0"/>
              <a:t> </a:t>
            </a:r>
            <a:r>
              <a:rPr lang="uk-UA" dirty="0" smtClean="0"/>
              <a:t>від обробки тексту до інтеграції штучного інтелекту - виконані. </a:t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err="1" smtClean="0"/>
              <a:t>Проєкт</a:t>
            </a:r>
            <a:r>
              <a:rPr lang="uk-UA" dirty="0" smtClean="0"/>
              <a:t> має цінність для бізнесу, освіти</a:t>
            </a:r>
            <a:r>
              <a:rPr lang="uk-UA" baseline="0" dirty="0" smtClean="0"/>
              <a:t> та </a:t>
            </a:r>
            <a:r>
              <a:rPr lang="uk-UA" dirty="0" smtClean="0"/>
              <a:t>медіа.</a:t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sz="900" noProof="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Доповідь закінчена. Дякую за увагу! Готова відповісти на ваші запитання.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В цифровому середовищі об’єм текстових даних</a:t>
            </a:r>
            <a:r>
              <a:rPr lang="uk-UA" baseline="0" dirty="0" smtClean="0"/>
              <a:t> </a:t>
            </a:r>
            <a:r>
              <a:rPr lang="uk-UA" dirty="0" smtClean="0"/>
              <a:t>зріс до масштабів, які неможливо пропрацювати вручну. Більшість інструментів виконують лише частковий аналіз</a:t>
            </a:r>
            <a:r>
              <a:rPr lang="en-US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uk-UA" dirty="0" smtClean="0"/>
              <a:t>На</a:t>
            </a:r>
            <a:r>
              <a:rPr lang="uk-UA" baseline="0" dirty="0" smtClean="0"/>
              <a:t> даному слайді представлено </a:t>
            </a:r>
            <a:r>
              <a:rPr lang="uk-UA" dirty="0" err="1" smtClean="0"/>
              <a:t>діагра</a:t>
            </a:r>
            <a:r>
              <a:rPr lang="ru-UA" dirty="0" smtClean="0"/>
              <a:t>му</a:t>
            </a:r>
            <a:r>
              <a:rPr lang="ru-UA" baseline="0" dirty="0" smtClean="0"/>
              <a:t> </a:t>
            </a:r>
            <a:r>
              <a:rPr lang="uk-UA" dirty="0" smtClean="0"/>
              <a:t>і з</a:t>
            </a:r>
            <a:r>
              <a:rPr lang="uk-UA" baseline="0" dirty="0" smtClean="0"/>
              <a:t> </a:t>
            </a:r>
            <a:r>
              <a:rPr lang="uk-UA" dirty="0" smtClean="0"/>
              <a:t>п’ятьма основними проблемами, які ускладнюють аналіз тексту.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UA" dirty="0" smtClean="0"/>
              <a:t>Вир</a:t>
            </a:r>
            <a:r>
              <a:rPr lang="uk-UA" dirty="0" err="1" smtClean="0"/>
              <a:t>ішено</a:t>
            </a:r>
            <a:r>
              <a:rPr lang="uk-UA" dirty="0" smtClean="0"/>
              <a:t> розробити </a:t>
            </a:r>
            <a:r>
              <a:rPr lang="uk-UA" dirty="0" err="1" smtClean="0"/>
              <a:t>вебсервіс</a:t>
            </a:r>
            <a:r>
              <a:rPr lang="uk-UA" dirty="0" smtClean="0"/>
              <a:t>, який комплексно аналізує текст, включаючи токсичність, емоційність, тематику. Це дозволяє продемонструвати інтеграцію моделей штучного інтелекту у реальних програмних продуктах.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Ключова ціль – створити </a:t>
            </a:r>
            <a:r>
              <a:rPr lang="uk-UA" dirty="0" err="1" smtClean="0"/>
              <a:t>вебзастосунок</a:t>
            </a:r>
            <a:r>
              <a:rPr lang="uk-UA" dirty="0" smtClean="0"/>
              <a:t>, де користувач може завантажити текст чи файл і миттєво отримати результат. Завдання включає: аналіз предметної області, вибір архітектури, інтеграцію моделей, авторизацію, історію та тестування.</a:t>
            </a:r>
            <a:endParaRPr dirty="0"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Н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а ринку представлено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інструменти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які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пропонують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аналіз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тексту, але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більшість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з них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вирі</a:t>
            </a:r>
            <a:r>
              <a:rPr lang="ru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ш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ують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лише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одну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окрему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задачу. 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слайді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представлено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порівняльну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таблицю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декількох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9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інструментів</a:t>
            </a:r>
            <a:r>
              <a:rPr lang="ru-RU" sz="9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sz="9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Наприклад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одні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визначають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тільки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емоці</a:t>
            </a:r>
            <a:r>
              <a:rPr lang="uk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ї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інші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лише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токсичність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Деякі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не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підтримують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українську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мову</a:t>
            </a:r>
            <a:r>
              <a:rPr lang="ru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-UA" sz="9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Через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це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готові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рішення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не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підходять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для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реалізації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повноцінного</a:t>
            </a:r>
            <a:r>
              <a:rPr lang="ru-RU" sz="9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сервісу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02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У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сучасних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умовах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важливо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мати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не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лише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точні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моделі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а й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повний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контроль над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тим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як вони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використовуються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Саме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тому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обрано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поєднання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локальних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та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хмарних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рішень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локальні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smtClean="0"/>
              <a:t>BERT-</a:t>
            </a:r>
            <a:r>
              <a:rPr lang="uk-UA" dirty="0" smtClean="0"/>
              <a:t>подібні</a:t>
            </a:r>
            <a:r>
              <a:rPr lang="uk-UA" baseline="0" dirty="0" smtClean="0"/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моделі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дають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незалежність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а </a:t>
            </a:r>
            <a:r>
              <a:rPr lang="uk-UA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віддален</a:t>
            </a:r>
            <a:r>
              <a:rPr lang="ru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а</a:t>
            </a:r>
            <a:r>
              <a:rPr lang="ru-UA" sz="9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GPT </a:t>
            </a:r>
            <a:r>
              <a:rPr lang="ru-UA" sz="9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</a:t>
            </a:r>
            <a:r>
              <a:rPr lang="uk-UA" sz="9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ід </a:t>
            </a:r>
            <a:r>
              <a:rPr lang="en-US" sz="900" b="0" i="0" u="none" strike="noStrike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OpenAI</a:t>
            </a:r>
            <a:r>
              <a:rPr lang="uk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гнучкість</a:t>
            </a:r>
            <a:r>
              <a:rPr lang="ru-RU" sz="9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роботи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ru-UA" sz="9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UA" sz="900" b="0" i="0" u="none" strike="noStrike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/>
              <a:t>Обр</a:t>
            </a:r>
            <a:r>
              <a:rPr lang="ru-UA" dirty="0" smtClean="0"/>
              <a:t>а</a:t>
            </a:r>
            <a:r>
              <a:rPr lang="ru-RU" dirty="0" smtClean="0"/>
              <a:t>но</a:t>
            </a:r>
            <a:r>
              <a:rPr lang="ru-RU" baseline="0" dirty="0" smtClean="0"/>
              <a:t> </a:t>
            </a:r>
            <a:r>
              <a:rPr lang="ru-RU" dirty="0" smtClean="0"/>
              <a:t>стек на </a:t>
            </a:r>
            <a:r>
              <a:rPr lang="ru-RU" dirty="0" err="1" smtClean="0"/>
              <a:t>основі</a:t>
            </a:r>
            <a:r>
              <a:rPr lang="ru-RU" dirty="0" smtClean="0"/>
              <a:t> </a:t>
            </a:r>
            <a:r>
              <a:rPr lang="ru-RU" dirty="0" err="1" smtClean="0"/>
              <a:t>Python</a:t>
            </a:r>
            <a:r>
              <a:rPr lang="ru-RU" dirty="0" smtClean="0"/>
              <a:t> та </a:t>
            </a:r>
            <a:r>
              <a:rPr lang="ru-RU" dirty="0" err="1" smtClean="0"/>
              <a:t>Flask</a:t>
            </a:r>
            <a:r>
              <a:rPr lang="ru-RU" dirty="0" smtClean="0"/>
              <a:t> через простоту REST-</a:t>
            </a:r>
            <a:r>
              <a:rPr lang="ru-RU" dirty="0" err="1" smtClean="0"/>
              <a:t>інтеграції</a:t>
            </a:r>
            <a:r>
              <a:rPr lang="ru-RU" dirty="0" smtClean="0"/>
              <a:t>.</a:t>
            </a:r>
            <a:endParaRPr dirty="0"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029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/>
              <a:t>Побудовано</a:t>
            </a:r>
            <a:r>
              <a:rPr lang="ru-RU" dirty="0" smtClean="0"/>
              <a:t> </a:t>
            </a:r>
            <a:r>
              <a:rPr lang="ru-RU" dirty="0" err="1" smtClean="0"/>
              <a:t>чіткий</a:t>
            </a:r>
            <a:r>
              <a:rPr lang="ru-RU" dirty="0" smtClean="0"/>
              <a:t> </a:t>
            </a:r>
            <a:r>
              <a:rPr lang="ru-UA" dirty="0" smtClean="0"/>
              <a:t>алгоритм обробки тексту</a:t>
            </a:r>
            <a:r>
              <a:rPr lang="ru-UA" baseline="0" dirty="0" smtClean="0"/>
              <a:t> на вх</a:t>
            </a:r>
            <a:r>
              <a:rPr lang="uk-UA" baseline="0" dirty="0" smtClean="0"/>
              <a:t>ід</a:t>
            </a:r>
            <a:r>
              <a:rPr lang="ru-RU" dirty="0" smtClean="0"/>
              <a:t>: текст </a:t>
            </a:r>
            <a:r>
              <a:rPr lang="ru-RU" dirty="0" err="1" smtClean="0"/>
              <a:t>очищується</a:t>
            </a:r>
            <a:r>
              <a:rPr lang="ru-RU" dirty="0" smtClean="0"/>
              <a:t>, за </a:t>
            </a:r>
            <a:r>
              <a:rPr lang="ru-RU" dirty="0" err="1" smtClean="0"/>
              <a:t>умови</a:t>
            </a:r>
            <a:r>
              <a:rPr lang="ru-RU" dirty="0" smtClean="0"/>
              <a:t> </a:t>
            </a:r>
            <a:r>
              <a:rPr lang="ru-RU" dirty="0" err="1" smtClean="0"/>
              <a:t>кількості</a:t>
            </a:r>
            <a:r>
              <a:rPr lang="ru-RU" dirty="0" smtClean="0"/>
              <a:t> </a:t>
            </a:r>
            <a:r>
              <a:rPr lang="ru-RU" dirty="0" err="1" smtClean="0"/>
              <a:t>токенів</a:t>
            </a:r>
            <a:r>
              <a:rPr lang="ru-RU" dirty="0" smtClean="0"/>
              <a:t> </a:t>
            </a:r>
            <a:r>
              <a:rPr lang="ru-RU" dirty="0" err="1" smtClean="0"/>
              <a:t>більше</a:t>
            </a:r>
            <a:r>
              <a:rPr lang="ru-RU" dirty="0" smtClean="0"/>
              <a:t> доступного </a:t>
            </a:r>
            <a:r>
              <a:rPr lang="ru-RU" dirty="0" err="1" smtClean="0"/>
              <a:t>розбивається</a:t>
            </a:r>
            <a:r>
              <a:rPr lang="ru-RU" dirty="0" smtClean="0"/>
              <a:t> на </a:t>
            </a:r>
            <a:r>
              <a:rPr lang="ru-RU" dirty="0" err="1" smtClean="0"/>
              <a:t>частини</a:t>
            </a:r>
            <a:r>
              <a:rPr lang="ru-RU" dirty="0" smtClean="0"/>
              <a:t>, </a:t>
            </a:r>
            <a:r>
              <a:rPr lang="ru-RU" dirty="0" err="1" smtClean="0"/>
              <a:t>передається</a:t>
            </a:r>
            <a:r>
              <a:rPr lang="ru-RU" dirty="0" smtClean="0"/>
              <a:t> до моделей на </a:t>
            </a:r>
            <a:r>
              <a:rPr lang="ru-RU" dirty="0" err="1" smtClean="0"/>
              <a:t>класифікацію</a:t>
            </a:r>
            <a:r>
              <a:rPr lang="ru-RU" dirty="0" smtClean="0"/>
              <a:t>, </a:t>
            </a:r>
            <a:r>
              <a:rPr lang="ru-RU" dirty="0" err="1" smtClean="0"/>
              <a:t>після</a:t>
            </a:r>
            <a:r>
              <a:rPr lang="ru-RU" dirty="0" smtClean="0"/>
              <a:t> </a:t>
            </a:r>
            <a:r>
              <a:rPr lang="ru-RU" dirty="0" err="1" smtClean="0"/>
              <a:t>чого</a:t>
            </a:r>
            <a:r>
              <a:rPr lang="ru-RU" dirty="0" smtClean="0"/>
              <a:t> </a:t>
            </a:r>
            <a:r>
              <a:rPr lang="ru-RU" dirty="0" err="1" smtClean="0"/>
              <a:t>об’єднуються</a:t>
            </a:r>
            <a:r>
              <a:rPr lang="ru-RU" dirty="0" smtClean="0"/>
              <a:t> </a:t>
            </a:r>
            <a:r>
              <a:rPr lang="ru-RU" dirty="0" err="1" smtClean="0"/>
              <a:t>результати</a:t>
            </a:r>
            <a:r>
              <a:rPr lang="ru-RU" dirty="0" smtClean="0"/>
              <a:t>.</a:t>
            </a:r>
            <a:endParaRPr lang="ru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дозволяє</a:t>
            </a:r>
            <a:r>
              <a:rPr lang="ru-RU" dirty="0" smtClean="0"/>
              <a:t> </a:t>
            </a:r>
            <a:r>
              <a:rPr lang="ru-RU" dirty="0" err="1" smtClean="0"/>
              <a:t>працювати</a:t>
            </a:r>
            <a:r>
              <a:rPr lang="ru-RU" dirty="0" smtClean="0"/>
              <a:t> з великими текстами.</a:t>
            </a:r>
            <a:endParaRPr dirty="0"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398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В</a:t>
            </a:r>
            <a:r>
              <a:rPr lang="uk-UA" baseline="0" dirty="0" smtClean="0"/>
              <a:t> програмний продукт і</a:t>
            </a:r>
            <a:r>
              <a:rPr lang="uk-UA" dirty="0" smtClean="0"/>
              <a:t>нтегровано моделі типу</a:t>
            </a:r>
            <a:r>
              <a:rPr lang="uk-UA" baseline="0" dirty="0" smtClean="0"/>
              <a:t> </a:t>
            </a:r>
            <a:r>
              <a:rPr lang="en-US" dirty="0" smtClean="0"/>
              <a:t>XLM-</a:t>
            </a:r>
            <a:r>
              <a:rPr lang="en-US" dirty="0" err="1" smtClean="0"/>
              <a:t>RoBERTa</a:t>
            </a:r>
            <a:r>
              <a:rPr lang="en-US" dirty="0" smtClean="0"/>
              <a:t> </a:t>
            </a:r>
            <a:r>
              <a:rPr lang="uk-UA" dirty="0" smtClean="0"/>
              <a:t>, тому</a:t>
            </a:r>
            <a:r>
              <a:rPr lang="uk-UA" baseline="0" dirty="0" smtClean="0"/>
              <a:t> що доступна</a:t>
            </a:r>
            <a:r>
              <a:rPr lang="uk-UA" dirty="0" smtClean="0"/>
              <a:t> підтримка</a:t>
            </a:r>
            <a:r>
              <a:rPr lang="uk-UA" baseline="0" dirty="0" smtClean="0"/>
              <a:t> </a:t>
            </a:r>
            <a:r>
              <a:rPr lang="uk-UA" dirty="0" smtClean="0"/>
              <a:t>понад 100 мов і працює локальний</a:t>
            </a:r>
            <a:r>
              <a:rPr lang="uk-UA" baseline="0" dirty="0" smtClean="0"/>
              <a:t> доступ</a:t>
            </a:r>
            <a:r>
              <a:rPr lang="uk-UA" dirty="0" smtClean="0"/>
              <a:t>. Модель </a:t>
            </a:r>
            <a:r>
              <a:rPr lang="en-US" dirty="0" smtClean="0"/>
              <a:t>GPT-3.5 </a:t>
            </a:r>
            <a:r>
              <a:rPr lang="uk-UA" dirty="0" smtClean="0"/>
              <a:t>використано</a:t>
            </a:r>
            <a:r>
              <a:rPr lang="uk-UA" baseline="0" dirty="0" smtClean="0"/>
              <a:t> </a:t>
            </a:r>
            <a:r>
              <a:rPr lang="uk-UA" dirty="0" smtClean="0"/>
              <a:t>для генерації резюме, наявне</a:t>
            </a:r>
            <a:r>
              <a:rPr lang="uk-UA" baseline="0" dirty="0" smtClean="0"/>
              <a:t> </a:t>
            </a:r>
            <a:r>
              <a:rPr lang="en-US" dirty="0" smtClean="0"/>
              <a:t>API-</a:t>
            </a:r>
            <a:r>
              <a:rPr lang="uk-UA" dirty="0" smtClean="0"/>
              <a:t>підключення. </a:t>
            </a:r>
            <a:endParaRPr lang="ru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Такий підхід дозволив підтримати текст, аудіо і багатомовність.</a:t>
            </a:r>
            <a:endParaRPr dirty="0"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04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На</a:t>
            </a:r>
            <a:r>
              <a:rPr lang="ru-UA" dirty="0" smtClean="0"/>
              <a:t> цьому</a:t>
            </a:r>
            <a:r>
              <a:rPr lang="uk-UA" dirty="0" smtClean="0"/>
              <a:t> слайді зображено </a:t>
            </a:r>
            <a:r>
              <a:rPr lang="en-US" dirty="0" err="1" smtClean="0"/>
              <a:t>dfd</a:t>
            </a:r>
            <a:r>
              <a:rPr lang="en-US" dirty="0" smtClean="0"/>
              <a:t> </a:t>
            </a:r>
            <a:r>
              <a:rPr lang="uk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діаграму </a:t>
            </a:r>
            <a:r>
              <a:rPr lang="ru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для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відображення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процесів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обміну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даними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між</a:t>
            </a:r>
            <a:r>
              <a:rPr lang="ru-RU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компонентами </a:t>
            </a:r>
            <a:r>
              <a:rPr lang="ru-RU" sz="9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системи</a:t>
            </a:r>
            <a:r>
              <a:rPr lang="uk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uk-UA" sz="9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uk-UA" dirty="0" smtClean="0"/>
              <a:t>Сервіс має класичну клієнт-серверну архітектуру.</a:t>
            </a:r>
            <a:br>
              <a:rPr lang="uk-UA" dirty="0" smtClean="0"/>
            </a:br>
            <a:r>
              <a:rPr lang="uk-UA" dirty="0" err="1" smtClean="0"/>
              <a:t>Фреймворк</a:t>
            </a:r>
            <a:r>
              <a:rPr lang="uk-UA" baseline="0" dirty="0" smtClean="0"/>
              <a:t> </a:t>
            </a:r>
            <a:r>
              <a:rPr lang="en-US" dirty="0" smtClean="0"/>
              <a:t>Flask </a:t>
            </a:r>
            <a:r>
              <a:rPr lang="uk-UA" dirty="0" smtClean="0"/>
              <a:t>використовується</a:t>
            </a:r>
            <a:r>
              <a:rPr lang="uk-UA" baseline="0" dirty="0" smtClean="0"/>
              <a:t> для </a:t>
            </a:r>
            <a:r>
              <a:rPr lang="uk-UA" dirty="0" err="1" smtClean="0"/>
              <a:t>бекенду</a:t>
            </a:r>
            <a:r>
              <a:rPr lang="uk-UA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>Модулі поділені на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uk-UA" dirty="0" smtClean="0"/>
              <a:t>аналіз, генерація, авторизація, збереження. </a:t>
            </a:r>
            <a:br>
              <a:rPr lang="uk-UA" dirty="0" smtClean="0"/>
            </a:br>
            <a:endParaRPr dirty="0"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35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На</a:t>
            </a:r>
            <a:r>
              <a:rPr lang="uk-UA" baseline="0" dirty="0" smtClean="0"/>
              <a:t> </a:t>
            </a:r>
            <a:r>
              <a:rPr lang="ru-UA" baseline="0" dirty="0" smtClean="0"/>
              <a:t>даному </a:t>
            </a:r>
            <a:r>
              <a:rPr lang="uk-UA" baseline="0" dirty="0" smtClean="0"/>
              <a:t>слайді зображено </a:t>
            </a:r>
            <a:r>
              <a:rPr lang="en-US" sz="900" dirty="0" smtClean="0"/>
              <a:t>Use Case</a:t>
            </a:r>
            <a:r>
              <a:rPr lang="uk-UA" sz="900" baseline="0" dirty="0" smtClean="0"/>
              <a:t> діаграму</a:t>
            </a:r>
            <a:r>
              <a:rPr lang="en-US" sz="900" dirty="0" smtClean="0"/>
              <a:t>/</a:t>
            </a:r>
            <a:r>
              <a:rPr lang="ru-UA" sz="900" dirty="0" smtClean="0"/>
              <a:t>Д</a:t>
            </a:r>
            <a:r>
              <a:rPr lang="uk-UA" sz="900" dirty="0" err="1" smtClean="0"/>
              <a:t>іаграму</a:t>
            </a:r>
            <a:r>
              <a:rPr lang="uk-UA" sz="900" dirty="0" smtClean="0"/>
              <a:t> прецедентів.</a:t>
            </a:r>
            <a:r>
              <a:rPr lang="uk-UA" sz="900" baseline="0" dirty="0" smtClean="0"/>
              <a:t> </a:t>
            </a:r>
            <a:r>
              <a:rPr lang="uk-UA" dirty="0" smtClean="0"/>
              <a:t>Користувач має змогу проаналізувати текст без реєстрації -</a:t>
            </a:r>
            <a:r>
              <a:rPr lang="uk-UA" baseline="0" dirty="0" smtClean="0"/>
              <a:t> </a:t>
            </a:r>
            <a:r>
              <a:rPr lang="uk-UA" dirty="0" smtClean="0"/>
              <a:t>лише базовий аналіз. Після входу </a:t>
            </a:r>
            <a:r>
              <a:rPr lang="uk-UA" dirty="0" err="1" smtClean="0"/>
              <a:t>доступн</a:t>
            </a:r>
            <a:r>
              <a:rPr lang="ru-UA" dirty="0" smtClean="0"/>
              <a:t>ий</a:t>
            </a:r>
            <a:r>
              <a:rPr lang="ru-UA" baseline="0" dirty="0" smtClean="0"/>
              <a:t> </a:t>
            </a:r>
            <a:r>
              <a:rPr lang="uk-UA" baseline="0" dirty="0" smtClean="0"/>
              <a:t>повний аналіз</a:t>
            </a:r>
            <a:r>
              <a:rPr lang="uk-UA" dirty="0" smtClean="0"/>
              <a:t>, історія, експорт,</a:t>
            </a:r>
            <a:r>
              <a:rPr lang="uk-UA" baseline="0" dirty="0" smtClean="0"/>
              <a:t> підтримка файлів</a:t>
            </a:r>
            <a:r>
              <a:rPr lang="uk-UA" dirty="0" smtClean="0"/>
              <a:t>. </a:t>
            </a:r>
            <a:endParaRPr dirty="0"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ий слайд">
  <p:cSld name="1_Титульний слайд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1B3A6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7" name="Google Shape;17;p2" descr="D:\КПИ\works\_ДНВР\Брендбук КПИ\Ресурс 39.png"/>
          <p:cNvPicPr preferRelativeResize="0"/>
          <p:nvPr/>
        </p:nvPicPr>
        <p:blipFill rotWithShape="1">
          <a:blip r:embed="rId2">
            <a:alphaModFix/>
          </a:blip>
          <a:srcRect l="37949" r="37950" b="45813"/>
          <a:stretch/>
        </p:blipFill>
        <p:spPr>
          <a:xfrm>
            <a:off x="88900" y="88927"/>
            <a:ext cx="720000" cy="920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2"/>
          <p:cNvGrpSpPr/>
          <p:nvPr/>
        </p:nvGrpSpPr>
        <p:grpSpPr>
          <a:xfrm>
            <a:off x="897800" y="278525"/>
            <a:ext cx="4555199" cy="522950"/>
            <a:chOff x="360000" y="2952000"/>
            <a:chExt cx="4555199" cy="522950"/>
          </a:xfrm>
        </p:grpSpPr>
        <p:pic>
          <p:nvPicPr>
            <p:cNvPr id="19" name="Google Shape;19;p2" descr="D:\КПИ\works\_ДНВР\Брендбук КПИ\Ресурс 39.png"/>
            <p:cNvPicPr preferRelativeResize="0"/>
            <p:nvPr/>
          </p:nvPicPr>
          <p:blipFill rotWithShape="1">
            <a:blip r:embed="rId2">
              <a:alphaModFix/>
            </a:blip>
            <a:srcRect l="10860" t="54680" b="36206"/>
            <a:stretch/>
          </p:blipFill>
          <p:spPr>
            <a:xfrm>
              <a:off x="360000" y="2952000"/>
              <a:ext cx="4039625" cy="2349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"/>
            <p:cNvGrpSpPr/>
            <p:nvPr/>
          </p:nvGrpSpPr>
          <p:grpSpPr>
            <a:xfrm>
              <a:off x="360000" y="3240000"/>
              <a:ext cx="4555199" cy="234950"/>
              <a:chOff x="432000" y="3240000"/>
              <a:chExt cx="4555199" cy="234950"/>
            </a:xfrm>
          </p:grpSpPr>
          <p:pic>
            <p:nvPicPr>
              <p:cNvPr id="21" name="Google Shape;21;p2" descr="D:\КПИ\works\_ДНВР\Брендбук КПИ\Ресурс 39.png"/>
              <p:cNvPicPr preferRelativeResize="0"/>
              <p:nvPr/>
            </p:nvPicPr>
            <p:blipFill rotWithShape="1">
              <a:blip r:embed="rId2">
                <a:alphaModFix/>
              </a:blip>
              <a:srcRect t="64286" r="41176" b="26600"/>
              <a:stretch/>
            </p:blipFill>
            <p:spPr>
              <a:xfrm>
                <a:off x="432000" y="3240000"/>
                <a:ext cx="2665776" cy="234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22;p2" descr="D:\КПИ\works\_ДНВР\Брендбук КПИ\Ресурс 39.png"/>
              <p:cNvPicPr preferRelativeResize="0"/>
              <p:nvPr/>
            </p:nvPicPr>
            <p:blipFill rotWithShape="1">
              <a:blip r:embed="rId2">
                <a:alphaModFix/>
              </a:blip>
              <a:srcRect l="58824" t="64286" b="26600"/>
              <a:stretch/>
            </p:blipFill>
            <p:spPr>
              <a:xfrm>
                <a:off x="3121200" y="3240000"/>
                <a:ext cx="1865999" cy="234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" name="Google Shape;23;p2"/>
          <p:cNvSpPr txBox="1">
            <a:spLocks noGrp="1"/>
          </p:cNvSpPr>
          <p:nvPr>
            <p:ph type="body" idx="1"/>
          </p:nvPr>
        </p:nvSpPr>
        <p:spPr>
          <a:xfrm>
            <a:off x="2002822" y="3571606"/>
            <a:ext cx="5138356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2"/>
          </p:nvPr>
        </p:nvSpPr>
        <p:spPr>
          <a:xfrm>
            <a:off x="2002822" y="4062893"/>
            <a:ext cx="5138356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body" idx="3"/>
          </p:nvPr>
        </p:nvSpPr>
        <p:spPr>
          <a:xfrm>
            <a:off x="1815180" y="2218628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sz="2400" b="1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body" idx="4"/>
          </p:nvPr>
        </p:nvSpPr>
        <p:spPr>
          <a:xfrm>
            <a:off x="2002822" y="4680000"/>
            <a:ext cx="5138356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body" idx="5"/>
          </p:nvPr>
        </p:nvSpPr>
        <p:spPr>
          <a:xfrm>
            <a:off x="863392" y="1260000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sz="1800" b="1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(варіант 1)">
  <p:cSld name="Слайд (варіант 1)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0"/>
            <a:ext cx="9144000" cy="706245"/>
          </a:xfrm>
          <a:prstGeom prst="rect">
            <a:avLst/>
          </a:prstGeom>
          <a:solidFill>
            <a:srgbClr val="1B3A6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0" y="4611943"/>
            <a:ext cx="9144000" cy="531557"/>
          </a:xfrm>
          <a:prstGeom prst="rect">
            <a:avLst/>
          </a:prstGeom>
          <a:solidFill>
            <a:srgbClr val="1B3A6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180000" y="900000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778" y="4676873"/>
            <a:ext cx="297696" cy="39825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/>
        </p:nvSpPr>
        <p:spPr>
          <a:xfrm>
            <a:off x="672641" y="4714417"/>
            <a:ext cx="321386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</a:t>
            </a:r>
            <a:br>
              <a:rPr lang="uk-UA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uk-UA" sz="8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«Київський політехнічний інститут імені Ігоря Сікорського»</a:t>
            </a:r>
            <a:endParaRPr sz="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(варіант 3)">
  <p:cSld name="Слайд (варіант 3)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4755054"/>
            <a:ext cx="9144000" cy="388446"/>
          </a:xfrm>
          <a:prstGeom prst="rect">
            <a:avLst/>
          </a:prstGeom>
          <a:solidFill>
            <a:srgbClr val="1B3A6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328415" y="323253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sz="2400" b="1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2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sz="1800" b="1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3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211852" y="4425177"/>
            <a:ext cx="483610" cy="646966"/>
            <a:chOff x="8296291" y="4126103"/>
            <a:chExt cx="662832" cy="886727"/>
          </a:xfrm>
        </p:grpSpPr>
        <p:pic>
          <p:nvPicPr>
            <p:cNvPr id="41" name="Google Shape;41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96291" y="4126103"/>
              <a:ext cx="662832" cy="886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69248" y="4191533"/>
              <a:ext cx="516917" cy="7558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Google Shape;43;p4"/>
          <p:cNvSpPr txBox="1"/>
          <p:nvPr/>
        </p:nvSpPr>
        <p:spPr>
          <a:xfrm>
            <a:off x="346529" y="4835698"/>
            <a:ext cx="728839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 «Київський політехнічний інститут імені Ігоря Сікорського»</a:t>
            </a:r>
            <a:endParaRPr sz="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ий слайд">
  <p:cSld name="Титульний слайд">
    <p:bg>
      <p:bgPr>
        <a:solidFill>
          <a:srgbClr val="1B3A6E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 descr="D:\КПИ\works\_ДНВР\Брендбук КПИ\Ресурс 3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06113" y="1282727"/>
            <a:ext cx="4531775" cy="257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лайд (варіант 1)">
  <p:cSld name="1_Слайд (варіант 1)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0" y="4611943"/>
            <a:ext cx="9144000" cy="531557"/>
          </a:xfrm>
          <a:prstGeom prst="rect">
            <a:avLst/>
          </a:prstGeom>
          <a:solidFill>
            <a:srgbClr val="1B3A6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328415" y="323254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sz="2400" b="1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sz="1800" b="1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778" y="4676873"/>
            <a:ext cx="297696" cy="3982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/>
        </p:nvSpPr>
        <p:spPr>
          <a:xfrm>
            <a:off x="672641" y="4714417"/>
            <a:ext cx="321386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8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</a:t>
            </a:r>
            <a:br>
              <a:rPr lang="uk-UA" sz="8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uk-UA" sz="8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«Київський політехнічний інститут імені Ігоря Сікорського»</a:t>
            </a:r>
            <a:endParaRPr sz="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(варіант 2)">
  <p:cSld name="Слайд (варіант 2)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0" y="4755054"/>
            <a:ext cx="9144000" cy="388446"/>
          </a:xfrm>
          <a:prstGeom prst="rect">
            <a:avLst/>
          </a:prstGeom>
          <a:solidFill>
            <a:srgbClr val="1B3A6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328415" y="323253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sz="2400" b="1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sz="1800" b="1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3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/>
          <p:nvPr/>
        </p:nvSpPr>
        <p:spPr>
          <a:xfrm>
            <a:off x="921410" y="4818324"/>
            <a:ext cx="7288391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 «Київський політехнічний інститут імені Ігоря Сікорського»</a:t>
            </a:r>
            <a:endParaRPr sz="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476" y="4431571"/>
            <a:ext cx="483610" cy="64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706" y="4479309"/>
            <a:ext cx="377149" cy="55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(варіант 4)">
  <p:cSld name="Слайд (варіант 4)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48542" y="4189155"/>
            <a:ext cx="615078" cy="82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87" y="4534779"/>
            <a:ext cx="296688" cy="43383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/>
        </p:nvSpPr>
        <p:spPr>
          <a:xfrm>
            <a:off x="571075" y="4578573"/>
            <a:ext cx="348917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1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rPr>
              <a:t>Національний технічний університет України</a:t>
            </a:r>
            <a:br>
              <a:rPr lang="uk-UA" sz="900" b="1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uk-UA" sz="900" b="1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rPr>
              <a:t>«Київський політехнічний інститут імені Ігоря Сікорського»</a:t>
            </a:r>
            <a:endParaRPr sz="900" b="1">
              <a:solidFill>
                <a:srgbClr val="1B3A6E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(варіант 5)">
  <p:cSld name="Слайд (варіант 5)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28415" y="323253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  <a:defRPr sz="2400" b="1" cap="none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B3A6E"/>
              </a:buClr>
              <a:buSzPts val="1800"/>
              <a:buNone/>
              <a:defRPr sz="1800" b="1">
                <a:solidFill>
                  <a:srgbClr val="1B3A6E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3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230" y="4341801"/>
            <a:ext cx="393100" cy="57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(варіант 6)">
  <p:cSld name="Слайд (варіант 6)">
    <p:bg>
      <p:bgPr>
        <a:solidFill>
          <a:srgbClr val="1B3A6E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328415" y="323253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2"/>
          </p:nvPr>
        </p:nvSpPr>
        <p:spPr>
          <a:xfrm>
            <a:off x="334824" y="1040328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3"/>
          </p:nvPr>
        </p:nvSpPr>
        <p:spPr>
          <a:xfrm>
            <a:off x="340162" y="1494332"/>
            <a:ext cx="7417217" cy="31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0048" y="4341801"/>
            <a:ext cx="429679" cy="57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xo 2"/>
              <a:buNone/>
              <a:defRPr sz="33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972000" y="3571606"/>
            <a:ext cx="72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uk-UA" dirty="0" err="1" smtClean="0">
                <a:solidFill>
                  <a:srgbClr val="002060"/>
                </a:solidFill>
              </a:rPr>
              <a:t>Шарабура</a:t>
            </a:r>
            <a:r>
              <a:rPr lang="uk-UA" dirty="0" smtClean="0">
                <a:solidFill>
                  <a:srgbClr val="002060"/>
                </a:solidFill>
              </a:rPr>
              <a:t> Еліна Дмитрівна, ТВ-з11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972000" y="4062893"/>
            <a:ext cx="72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uk-UA" sz="18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Професор кафедри ІПЗЕ Мусієнко Андрій Петрович, </a:t>
            </a:r>
            <a:r>
              <a:rPr lang="uk-UA" sz="180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д.т.н</a:t>
            </a:r>
            <a:r>
              <a:rPr lang="uk-UA" sz="18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., доцент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3"/>
          </p:nvPr>
        </p:nvSpPr>
        <p:spPr>
          <a:xfrm>
            <a:off x="1815180" y="2218628"/>
            <a:ext cx="5513640" cy="70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lvl="0" indent="0">
              <a:buSzPts val="2800"/>
            </a:pPr>
            <a:r>
              <a:rPr lang="ru-RU" dirty="0" err="1"/>
              <a:t>Комплексний</a:t>
            </a:r>
            <a:r>
              <a:rPr lang="ru-RU" dirty="0"/>
              <a:t> </a:t>
            </a:r>
            <a:r>
              <a:rPr lang="ru-RU" dirty="0" err="1"/>
              <a:t>аналіз</a:t>
            </a:r>
            <a:r>
              <a:rPr lang="ru-RU" dirty="0"/>
              <a:t> </a:t>
            </a:r>
            <a:r>
              <a:rPr lang="ru-RU" dirty="0" err="1"/>
              <a:t>настроїв</a:t>
            </a:r>
            <a:r>
              <a:rPr lang="ru-RU" dirty="0"/>
              <a:t> тексту за </a:t>
            </a:r>
            <a:r>
              <a:rPr lang="ru-RU" dirty="0" err="1"/>
              <a:t>допомогою</a:t>
            </a:r>
            <a:r>
              <a:rPr lang="ru-RU" dirty="0"/>
              <a:t> штучного </a:t>
            </a:r>
            <a:r>
              <a:rPr lang="ru-RU" dirty="0" err="1"/>
              <a:t>інтелекту</a:t>
            </a:r>
            <a:endParaRPr dirty="0"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4"/>
          </p:nvPr>
        </p:nvSpPr>
        <p:spPr>
          <a:xfrm>
            <a:off x="3942000" y="4752000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uk-UA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Київ-2025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5"/>
          </p:nvPr>
        </p:nvSpPr>
        <p:spPr>
          <a:xfrm>
            <a:off x="522000" y="1152000"/>
            <a:ext cx="81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400"/>
              <a:buNone/>
            </a:pPr>
            <a:r>
              <a:rPr lang="uk-UA" sz="2400" b="0" dirty="0">
                <a:latin typeface="Calibri"/>
                <a:ea typeface="Calibri"/>
                <a:cs typeface="Calibri"/>
                <a:sym typeface="Calibri"/>
              </a:rPr>
              <a:t>Навчально-науковий інститут атомної та теплової енергетики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522000" y="1548000"/>
            <a:ext cx="81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200"/>
              <a:buFont typeface="Arial"/>
              <a:buNone/>
            </a:pPr>
            <a:r>
              <a:rPr lang="uk-UA" sz="2200" b="0" i="0" u="none" strike="noStrike" cap="none" dirty="0">
                <a:solidFill>
                  <a:srgbClr val="1B3A6E"/>
                </a:solidFill>
                <a:latin typeface="Calibri"/>
                <a:ea typeface="Calibri"/>
                <a:cs typeface="Calibri"/>
                <a:sym typeface="Calibri"/>
              </a:rPr>
              <a:t>Кафедра інженерії програмного забезпечення в енергетиці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79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20000"/>
          </a:bodyPr>
          <a:lstStyle/>
          <a:p>
            <a:pPr marL="0" lvl="0" indent="0">
              <a:buSzPct val="100000"/>
            </a:pPr>
            <a:r>
              <a:rPr lang="en-US" dirty="0" smtClean="0"/>
              <a:t>Sequence diagram/</a:t>
            </a:r>
            <a:r>
              <a:rPr lang="uk-UA" dirty="0" smtClean="0"/>
              <a:t>Діаграма </a:t>
            </a:r>
            <a:r>
              <a:rPr lang="uk-UA" dirty="0"/>
              <a:t>послідовностей взаємодії користувача через інтерфейс з </a:t>
            </a:r>
            <a:r>
              <a:rPr lang="uk-UA" dirty="0" err="1"/>
              <a:t>вебсистемою</a:t>
            </a:r>
            <a:r>
              <a:rPr lang="uk-UA" dirty="0"/>
              <a:t> під час повного аналізу тексту</a:t>
            </a:r>
            <a:endParaRPr dirty="0"/>
          </a:p>
        </p:txBody>
      </p:sp>
      <p:sp>
        <p:nvSpPr>
          <p:cNvPr id="113" name="Google Shape;113;p15"/>
          <p:cNvSpPr txBox="1"/>
          <p:nvPr/>
        </p:nvSpPr>
        <p:spPr>
          <a:xfrm>
            <a:off x="8375250" y="48915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10/17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9" y="1255776"/>
            <a:ext cx="8015197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79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800"/>
              <a:buNone/>
            </a:pPr>
            <a:r>
              <a:rPr lang="uk-UA" b="0" cap="none" dirty="0">
                <a:latin typeface="Calibri"/>
                <a:ea typeface="Calibri"/>
                <a:cs typeface="Calibri"/>
                <a:sym typeface="Calibri"/>
              </a:rPr>
              <a:t>Реалізація </a:t>
            </a:r>
            <a:r>
              <a:rPr lang="uk-UA" b="0" cap="none" dirty="0" smtClean="0">
                <a:latin typeface="Calibri"/>
                <a:ea typeface="Calibri"/>
                <a:cs typeface="Calibri"/>
                <a:sym typeface="Calibri"/>
              </a:rPr>
              <a:t>системи</a:t>
            </a:r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UA" b="0" dirty="0" smtClean="0">
                <a:latin typeface="Calibri"/>
                <a:ea typeface="Calibri"/>
                <a:cs typeface="Calibri"/>
                <a:sym typeface="Calibri"/>
              </a:rPr>
              <a:t>Базовий ан</a:t>
            </a:r>
            <a:r>
              <a:rPr lang="uk-UA" b="0" dirty="0" err="1" smtClean="0">
                <a:latin typeface="Calibri"/>
                <a:ea typeface="Calibri"/>
                <a:cs typeface="Calibri"/>
                <a:sym typeface="Calibri"/>
              </a:rPr>
              <a:t>аліз</a:t>
            </a:r>
            <a:r>
              <a:rPr lang="uk-UA" b="0" dirty="0" smtClean="0">
                <a:latin typeface="Calibri"/>
                <a:ea typeface="Calibri"/>
                <a:cs typeface="Calibri"/>
                <a:sym typeface="Calibri"/>
              </a:rPr>
              <a:t>. Авторизація</a:t>
            </a:r>
            <a:endParaRPr dirty="0"/>
          </a:p>
        </p:txBody>
      </p:sp>
      <p:sp>
        <p:nvSpPr>
          <p:cNvPr id="121" name="Google Shape;121;p16"/>
          <p:cNvSpPr txBox="1"/>
          <p:nvPr/>
        </p:nvSpPr>
        <p:spPr>
          <a:xfrm>
            <a:off x="8368900" y="48915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11/17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05" y="730463"/>
            <a:ext cx="2814667" cy="3683041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9"/>
          <a:stretch/>
        </p:blipFill>
        <p:spPr bwMode="auto">
          <a:xfrm>
            <a:off x="3527077" y="717001"/>
            <a:ext cx="2603359" cy="36965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29520" y="4413504"/>
            <a:ext cx="426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Сторінка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сервісу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базовим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аналізом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(без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авторизації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uk-UA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6381750" y="717001"/>
            <a:ext cx="2618250" cy="33914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59136" y="4190732"/>
            <a:ext cx="234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Сторінка входу в систему</a:t>
            </a:r>
            <a:endParaRPr lang="uk-UA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79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800"/>
              <a:buNone/>
            </a:pPr>
            <a:r>
              <a:rPr lang="uk-UA" sz="2800" b="0" cap="none" dirty="0">
                <a:latin typeface="Calibri"/>
                <a:ea typeface="Calibri"/>
                <a:cs typeface="Calibri"/>
                <a:sym typeface="Calibri"/>
              </a:rPr>
              <a:t>Реалізація </a:t>
            </a:r>
            <a:r>
              <a:rPr lang="uk-UA" sz="2800" b="0" cap="none" dirty="0" smtClean="0">
                <a:latin typeface="Calibri"/>
                <a:ea typeface="Calibri"/>
                <a:cs typeface="Calibri"/>
                <a:sym typeface="Calibri"/>
              </a:rPr>
              <a:t>системи</a:t>
            </a:r>
            <a:r>
              <a:rPr lang="en-US" sz="2800" b="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uk-UA" sz="2800" b="0" dirty="0" smtClean="0">
                <a:latin typeface="Calibri"/>
                <a:ea typeface="Calibri"/>
                <a:cs typeface="Calibri"/>
                <a:sym typeface="Calibri"/>
              </a:rPr>
              <a:t>Повний</a:t>
            </a:r>
            <a:r>
              <a:rPr lang="ru-UA" sz="2800" b="0" dirty="0" smtClean="0">
                <a:latin typeface="Calibri"/>
                <a:ea typeface="Calibri"/>
                <a:cs typeface="Calibri"/>
                <a:sym typeface="Calibri"/>
              </a:rPr>
              <a:t> ан</a:t>
            </a:r>
            <a:r>
              <a:rPr lang="uk-UA" sz="2800" b="0" dirty="0" err="1" smtClean="0">
                <a:latin typeface="Calibri"/>
                <a:ea typeface="Calibri"/>
                <a:cs typeface="Calibri"/>
                <a:sym typeface="Calibri"/>
              </a:rPr>
              <a:t>аліз</a:t>
            </a:r>
            <a:endParaRPr dirty="0"/>
          </a:p>
        </p:txBody>
      </p:sp>
      <p:sp>
        <p:nvSpPr>
          <p:cNvPr id="121" name="Google Shape;121;p16"/>
          <p:cNvSpPr txBox="1"/>
          <p:nvPr/>
        </p:nvSpPr>
        <p:spPr>
          <a:xfrm>
            <a:off x="8356200" y="48915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12/17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9920" y="4376928"/>
            <a:ext cx="486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Головна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сторінка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сервісу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повним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аналізом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(з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авторизацією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uk-UA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4" y="714068"/>
            <a:ext cx="2228140" cy="3601899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690" y="714067"/>
            <a:ext cx="2303872" cy="3601899"/>
          </a:xfrm>
          <a:prstGeom prst="rect">
            <a:avLst/>
          </a:prstGeom>
          <a:noFill/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6285272" y="714066"/>
            <a:ext cx="2303872" cy="36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8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8964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800"/>
              <a:buNone/>
            </a:pPr>
            <a:r>
              <a:rPr lang="uk-UA" b="0" cap="none" dirty="0">
                <a:latin typeface="Calibri"/>
                <a:ea typeface="Calibri"/>
                <a:cs typeface="Calibri"/>
                <a:sym typeface="Calibri"/>
              </a:rPr>
              <a:t>Реалізація </a:t>
            </a:r>
            <a:r>
              <a:rPr lang="uk-UA" b="0" cap="none" dirty="0" smtClean="0">
                <a:latin typeface="Calibri"/>
                <a:ea typeface="Calibri"/>
                <a:cs typeface="Calibri"/>
                <a:sym typeface="Calibri"/>
              </a:rPr>
              <a:t>системи</a:t>
            </a:r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uk-UA" b="0" dirty="0" smtClean="0">
                <a:latin typeface="Calibri"/>
                <a:ea typeface="Calibri"/>
                <a:cs typeface="Calibri"/>
                <a:sym typeface="Calibri"/>
              </a:rPr>
              <a:t>Вхід в систему. Додатковий функціонал</a:t>
            </a:r>
            <a:endParaRPr dirty="0"/>
          </a:p>
        </p:txBody>
      </p:sp>
      <p:sp>
        <p:nvSpPr>
          <p:cNvPr id="121" name="Google Shape;121;p16"/>
          <p:cNvSpPr txBox="1"/>
          <p:nvPr/>
        </p:nvSpPr>
        <p:spPr>
          <a:xfrm>
            <a:off x="8343500" y="48915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13/17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65291" y="4249282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Вибір мови для аналізу файлу</a:t>
            </a:r>
            <a:endParaRPr lang="uk-UA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65495" y="819150"/>
            <a:ext cx="2614301" cy="3430132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198749" y="819150"/>
            <a:ext cx="2567299" cy="34301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6668" y="4249282"/>
            <a:ext cx="2039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Вибір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файлу для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аналізу</a:t>
            </a:r>
            <a:endParaRPr lang="uk-UA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33310" y="4249282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Експорт результату аналізу в </a:t>
            </a:r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  <a:endParaRPr lang="uk-UA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Рисунок 15"/>
          <p:cNvPicPr/>
          <p:nvPr/>
        </p:nvPicPr>
        <p:blipFill>
          <a:blip r:embed="rId5"/>
          <a:stretch>
            <a:fillRect/>
          </a:stretch>
        </p:blipFill>
        <p:spPr>
          <a:xfrm>
            <a:off x="3238096" y="828000"/>
            <a:ext cx="2809707" cy="34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79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800"/>
              <a:buNone/>
            </a:pPr>
            <a:r>
              <a:rPr lang="uk-UA" sz="2800" b="0" cap="none" dirty="0">
                <a:latin typeface="Calibri"/>
                <a:ea typeface="Calibri"/>
                <a:cs typeface="Calibri"/>
                <a:sym typeface="Calibri"/>
              </a:rPr>
              <a:t>Реалізація </a:t>
            </a:r>
            <a:r>
              <a:rPr lang="uk-UA" sz="2800" b="0" cap="none" dirty="0" smtClean="0">
                <a:latin typeface="Calibri"/>
                <a:ea typeface="Calibri"/>
                <a:cs typeface="Calibri"/>
                <a:sym typeface="Calibri"/>
              </a:rPr>
              <a:t>системи</a:t>
            </a:r>
            <a:r>
              <a:rPr lang="en-US" sz="2800" b="0" dirty="0" smtClean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uk-UA" sz="2800" b="0" dirty="0" smtClean="0">
                <a:latin typeface="Calibri"/>
                <a:ea typeface="Calibri"/>
                <a:cs typeface="Calibri"/>
                <a:sym typeface="Calibri"/>
              </a:rPr>
              <a:t>Історія аналізів. </a:t>
            </a:r>
            <a:r>
              <a:rPr lang="uk-UA" sz="2800" b="0" dirty="0" err="1" smtClean="0">
                <a:latin typeface="Calibri"/>
                <a:ea typeface="Calibri"/>
                <a:cs typeface="Calibri"/>
                <a:sym typeface="Calibri"/>
              </a:rPr>
              <a:t>Акаунт</a:t>
            </a:r>
            <a:r>
              <a:rPr lang="uk-UA" sz="2800" b="0" dirty="0" smtClean="0">
                <a:latin typeface="Calibri"/>
                <a:ea typeface="Calibri"/>
                <a:cs typeface="Calibri"/>
                <a:sym typeface="Calibri"/>
              </a:rPr>
              <a:t> користувача</a:t>
            </a:r>
            <a:endParaRPr dirty="0"/>
          </a:p>
        </p:txBody>
      </p:sp>
      <p:sp>
        <p:nvSpPr>
          <p:cNvPr id="121" name="Google Shape;121;p16"/>
          <p:cNvSpPr txBox="1"/>
          <p:nvPr/>
        </p:nvSpPr>
        <p:spPr>
          <a:xfrm>
            <a:off x="8367197" y="48915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14/17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5413" y="4376928"/>
            <a:ext cx="3711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Сторінка історії аналізів та </a:t>
            </a:r>
            <a:r>
              <a:rPr lang="uk-UA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акаунт</a:t>
            </a:r>
            <a:r>
              <a:rPr lang="uk-UA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користувача</a:t>
            </a:r>
            <a:endParaRPr lang="uk-UA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8108" y="828000"/>
            <a:ext cx="2248806" cy="3487964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240693" y="828000"/>
            <a:ext cx="2540590" cy="3518446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09" y="723900"/>
            <a:ext cx="2344599" cy="1484909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/>
          <a:srcRect t="5133" r="5859" b="5900"/>
          <a:stretch/>
        </p:blipFill>
        <p:spPr>
          <a:xfrm>
            <a:off x="6201956" y="2208809"/>
            <a:ext cx="2525241" cy="20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33" y="1211626"/>
            <a:ext cx="3529568" cy="3160179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79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ts val="2800"/>
              <a:buNone/>
            </a:pPr>
            <a:r>
              <a:rPr lang="uk-UA" sz="2800" b="0" cap="none" dirty="0">
                <a:latin typeface="Calibri"/>
                <a:ea typeface="Calibri"/>
                <a:cs typeface="Calibri"/>
                <a:sym typeface="Calibri"/>
              </a:rPr>
              <a:t>Тестування системи</a:t>
            </a:r>
            <a:endParaRPr dirty="0"/>
          </a:p>
        </p:txBody>
      </p:sp>
      <p:sp>
        <p:nvSpPr>
          <p:cNvPr id="129" name="Google Shape;129;p17"/>
          <p:cNvSpPr txBox="1"/>
          <p:nvPr/>
        </p:nvSpPr>
        <p:spPr>
          <a:xfrm>
            <a:off x="8362550" y="48915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15/17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3"/>
          </p:nvPr>
        </p:nvSpPr>
        <p:spPr bwMode="auto">
          <a:xfrm>
            <a:off x="180000" y="511773"/>
            <a:ext cx="659875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Модульне тестування: toxicity_service.py, sentiment_service.py, topic_service.py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Інтеграційне: взаємодія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API з моделями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Системне: повний аналіз через запити в </a:t>
            </a:r>
            <a:r>
              <a:rPr lang="en-US" altLang="uk-UA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Postman</a:t>
            </a:r>
            <a:endParaRPr lang="ru-UA" altLang="uk-UA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75" y="1287163"/>
            <a:ext cx="5334975" cy="3065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75" y="4343568"/>
            <a:ext cx="244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UA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Запит </a:t>
            </a:r>
            <a:r>
              <a:rPr lang="uk-UA" altLang="uk-UA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uk-UA" altLang="uk-UA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full-analysis</a:t>
            </a:r>
            <a:r>
              <a:rPr lang="uk-UA" altLang="uk-UA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en-US" altLang="uk-UA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Postman</a:t>
            </a:r>
            <a:endParaRPr lang="uk-UA" altLang="uk-UA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2" t="11480" r="8921" b="12364"/>
          <a:stretch/>
        </p:blipFill>
        <p:spPr>
          <a:xfrm>
            <a:off x="7444740" y="0"/>
            <a:ext cx="1699260" cy="1607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36" y="1926336"/>
            <a:ext cx="3147264" cy="2098176"/>
          </a:xfrm>
          <a:prstGeom prst="rect">
            <a:avLst/>
          </a:prstGeom>
        </p:spPr>
      </p:pic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uk-UA" sz="2800" b="0" cap="none">
                <a:latin typeface="Calibri"/>
                <a:ea typeface="Calibri"/>
                <a:cs typeface="Calibri"/>
                <a:sym typeface="Calibri"/>
              </a:rPr>
              <a:t>Впровадження та супровід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2"/>
          </p:nvPr>
        </p:nvSpPr>
        <p:spPr>
          <a:xfrm>
            <a:off x="180000" y="900000"/>
            <a:ext cx="8695776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uk-UA" sz="160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Процес </a:t>
            </a:r>
            <a:r>
              <a:rPr lang="uk-U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розгортання системи</a:t>
            </a:r>
            <a:r>
              <a:rPr lang="uk-UA" sz="160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ru-UA" sz="1600" b="1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Сервіс 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розгортається локально або на хмарному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сервері</a:t>
            </a: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М</a:t>
            </a:r>
            <a:r>
              <a:rPr lang="uk-UA" sz="160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оделі</a:t>
            </a: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класи</a:t>
            </a:r>
            <a:r>
              <a:rPr lang="uk-UA" sz="160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фікації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завантажуються заздалегідь і зберігаються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локально. Генеративна модель </a:t>
            </a:r>
            <a:r>
              <a:rPr lang="uk-UA" sz="160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підкл</a:t>
            </a: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юч</a:t>
            </a:r>
            <a:r>
              <a:rPr lang="uk-UA" sz="160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ається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через </a:t>
            </a:r>
            <a:r>
              <a:rPr lang="en-US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Запуск 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через </a:t>
            </a:r>
            <a:r>
              <a:rPr lang="en-US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Flask (</a:t>
            </a:r>
            <a:r>
              <a:rPr lang="en-US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доступ 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через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браузер.</a:t>
            </a:r>
            <a:endParaRPr lang="ru-UA" sz="160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endParaRPr lang="ru-UA" sz="160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uk-UA" sz="160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Документація:</a:t>
            </a:r>
            <a:endParaRPr lang="ru-UA" sz="1600" b="1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Коротка 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інструкція для користувача вбудована в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інтерфейс</a:t>
            </a: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Опис </a:t>
            </a:r>
            <a:r>
              <a:rPr lang="en-US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API-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поведінки задокументовано в окремому файлі </a:t>
            </a:r>
            <a:r>
              <a:rPr lang="en-US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README.md</a:t>
            </a:r>
            <a:endParaRPr lang="ru-UA" sz="160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Короткий 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опис моделей і коду </a:t>
            </a: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через 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коментарі в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модулях.</a:t>
            </a:r>
            <a:endParaRPr lang="ru-UA" sz="160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endParaRPr lang="ru-UA" sz="160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uk-UA" sz="160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Плани розвитку:</a:t>
            </a:r>
            <a:endParaRPr lang="ru-UA" sz="1600" b="1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Можлив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і</a:t>
            </a: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сть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роботи </a:t>
            </a:r>
            <a:r>
              <a:rPr lang="uk-UA" sz="160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офлайн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без інтернету навіть для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резюме</a:t>
            </a:r>
            <a:r>
              <a:rPr lang="ru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UA" sz="160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Розширення 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типів файлів (наприклад, презентації, 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зображення, відео</a:t>
            </a:r>
            <a:r>
              <a:rPr lang="en-US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UA" sz="160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Розгортання </a:t>
            </a:r>
            <a:r>
              <a:rPr lang="uk-UA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 віддаленому сервері з </a:t>
            </a:r>
            <a:r>
              <a:rPr lang="en-US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CI/CD</a:t>
            </a:r>
            <a:r>
              <a:rPr lang="uk-UA" sz="160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 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16/17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4"/>
          <a:stretch/>
        </p:blipFill>
        <p:spPr>
          <a:xfrm>
            <a:off x="6332441" y="2570600"/>
            <a:ext cx="2798859" cy="2261800"/>
          </a:xfrm>
          <a:prstGeom prst="rect">
            <a:avLst/>
          </a:prstGeom>
        </p:spPr>
      </p:pic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uk-UA" sz="2800" b="0" cap="none">
                <a:latin typeface="Calibri"/>
                <a:ea typeface="Calibri"/>
                <a:cs typeface="Calibri"/>
                <a:sym typeface="Calibri"/>
              </a:rPr>
              <a:t>Висновки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2"/>
          </p:nvPr>
        </p:nvSpPr>
        <p:spPr>
          <a:xfrm>
            <a:off x="180000" y="770600"/>
            <a:ext cx="89513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uk-UA" sz="1250" b="1" dirty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Основні результати </a:t>
            </a:r>
            <a:r>
              <a:rPr lang="uk-UA" sz="1250" b="1" dirty="0" smtClean="0">
                <a:solidFill>
                  <a:srgbClr val="00206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роботи</a:t>
            </a:r>
            <a:endParaRPr lang="en-US" sz="1250" b="1" dirty="0" smtClean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  <a:buFont typeface="+mj-lt"/>
              <a:buAutoNum type="arabicPeriod"/>
            </a:pPr>
            <a:r>
              <a:rPr lang="ru-UA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Розроблено </a:t>
            </a:r>
            <a:r>
              <a:rPr lang="uk-UA" sz="1250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вебсервіс</a:t>
            </a:r>
            <a:r>
              <a:rPr lang="uk-UA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повного аналізу </a:t>
            </a:r>
            <a:r>
              <a:rPr lang="uk-UA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тексту</a:t>
            </a:r>
            <a:endParaRPr lang="ru-UA" sz="125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  <a:buFont typeface="+mj-lt"/>
              <a:buAutoNum type="arabicPeriod"/>
            </a:pPr>
            <a:r>
              <a:rPr lang="uk-UA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Реалізовано </a:t>
            </a:r>
            <a:r>
              <a:rPr lang="uk-UA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визначення емоційності, токсичності, тематики та генерацію </a:t>
            </a:r>
            <a:r>
              <a:rPr lang="uk-UA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резюме</a:t>
            </a:r>
            <a:r>
              <a:rPr lang="ru-UA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експорт результат</a:t>
            </a:r>
            <a:r>
              <a:rPr lang="uk-UA" sz="1250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ів</a:t>
            </a:r>
            <a:r>
              <a:rPr lang="uk-UA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взаємодія з історією</a:t>
            </a:r>
            <a:endParaRPr lang="ru-UA" sz="125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  <a:buFont typeface="+mj-lt"/>
              <a:buAutoNum type="arabicPeriod"/>
            </a:pPr>
            <a:r>
              <a:rPr lang="ru-RU" sz="1250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Здійснюється</a:t>
            </a:r>
            <a:r>
              <a:rPr lang="ru-RU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50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збереження</a:t>
            </a:r>
            <a:r>
              <a:rPr lang="ru-RU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50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історії</a:t>
            </a:r>
            <a:r>
              <a:rPr lang="ru-RU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sz="1250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авторизованих</a:t>
            </a:r>
            <a:r>
              <a:rPr lang="ru-RU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50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користувачів</a:t>
            </a:r>
            <a:endParaRPr lang="ru-RU" sz="125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  <a:buFont typeface="+mj-lt"/>
              <a:buAutoNum type="arabicPeriod"/>
            </a:pPr>
            <a:r>
              <a:rPr lang="uk-UA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Підтримується </a:t>
            </a:r>
            <a:r>
              <a:rPr lang="uk-UA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робота з файлами та </a:t>
            </a:r>
            <a:r>
              <a:rPr lang="uk-UA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аудіо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endParaRPr lang="uk-UA" sz="1250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ru-RU" sz="125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Мету </a:t>
            </a:r>
            <a:r>
              <a:rPr lang="ru-RU" sz="125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досягнуто</a:t>
            </a:r>
            <a:r>
              <a:rPr lang="ru-RU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створено </a:t>
            </a:r>
            <a:r>
              <a:rPr lang="ru-RU" sz="125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функціональну</a:t>
            </a:r>
            <a:r>
              <a:rPr lang="ru-RU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систему з </a:t>
            </a:r>
            <a:r>
              <a:rPr lang="ru-RU" sz="125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використанням</a:t>
            </a:r>
            <a:r>
              <a:rPr lang="ru-RU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моделей </a:t>
            </a:r>
            <a:r>
              <a:rPr lang="ru-RU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ШІ. </a:t>
            </a:r>
            <a:r>
              <a:rPr lang="ru-RU" sz="1250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Виконано</a:t>
            </a:r>
            <a:r>
              <a:rPr lang="ru-RU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5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всі</a:t>
            </a:r>
            <a:r>
              <a:rPr lang="ru-RU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5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поставлені</a:t>
            </a:r>
            <a:r>
              <a:rPr lang="ru-RU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5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задачі</a:t>
            </a:r>
            <a:r>
              <a:rPr lang="ru-RU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125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</a:t>
            </a:r>
            <a:r>
              <a:rPr lang="ru-RU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25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інтерфейс</a:t>
            </a:r>
            <a:r>
              <a:rPr lang="ru-RU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25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збереження</a:t>
            </a:r>
            <a:r>
              <a:rPr lang="ru-RU" sz="125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25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авторизація</a:t>
            </a:r>
            <a:r>
              <a:rPr lang="ru-RU" sz="125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ru-RU" sz="125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800"/>
            </a:pPr>
            <a:r>
              <a:rPr lang="uk-UA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Розроблена система має практичну цінність як інструмент для автоматизованого аналізу текстів різного типу (новини, відгуки, освітній та користувацький контент) з метою виявлення тональності, токсичності, тематики та генерації стислого змісту, а також наукову — як приклад застосування сучасних </a:t>
            </a:r>
            <a:r>
              <a:rPr lang="uk-UA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трансформерних</a:t>
            </a:r>
            <a:r>
              <a:rPr lang="uk-UA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моделей у реальному програмному рішенні з багатомовною підтримкою, модульною структурою та можливістю масштабування</a:t>
            </a:r>
            <a:r>
              <a:rPr lang="uk-UA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800"/>
            </a:pPr>
            <a:endParaRPr lang="uk-UA" sz="125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800"/>
            </a:pPr>
            <a:r>
              <a:rPr lang="uk-UA" sz="125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Перспективи </a:t>
            </a:r>
            <a:r>
              <a:rPr lang="uk-UA" sz="125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подальших розробок/</a:t>
            </a:r>
            <a:r>
              <a:rPr lang="uk-UA" sz="1250" b="1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вдосконалень</a:t>
            </a:r>
            <a:r>
              <a:rPr lang="uk-UA" sz="125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/досліджень</a:t>
            </a:r>
            <a:endParaRPr sz="1250" b="1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25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Реалізувати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повну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офлайн-роботу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системи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без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використання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зовнішніх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25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Розширити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перелік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форматів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файлів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(PPTX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зображення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25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відео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25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Впровадити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CI/CD для автоматичного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розгортання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та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оновлення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системи</a:t>
            </a:r>
            <a:endParaRPr lang="ru-RU" sz="125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25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Інтегрувати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статистику: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трекінг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змін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у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тематиці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тональності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активності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користувача</a:t>
            </a:r>
            <a:endParaRPr lang="ru-RU" sz="125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250" dirty="0" err="1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Вивести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систему як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окремий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продукт з </a:t>
            </a:r>
            <a:r>
              <a:rPr lang="ru-RU" sz="125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публічним</a:t>
            </a:r>
            <a:r>
              <a:rPr lang="ru-RU" sz="12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доступом через </a:t>
            </a:r>
            <a:r>
              <a:rPr lang="ru-RU" sz="1250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домен</a:t>
            </a:r>
          </a:p>
        </p:txBody>
      </p:sp>
      <p:sp>
        <p:nvSpPr>
          <p:cNvPr id="143" name="Google Shape;143;p19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 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17/17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1190978"/>
            <a:ext cx="4666222" cy="3171472"/>
          </a:xfrm>
          <a:prstGeom prst="rect">
            <a:avLst/>
          </a:prstGeom>
        </p:spPr>
      </p:pic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uk-UA" sz="2800" b="0" cap="none">
                <a:latin typeface="Calibri"/>
                <a:ea typeface="Calibri"/>
                <a:cs typeface="Calibri"/>
                <a:sym typeface="Calibri"/>
              </a:rPr>
              <a:t>Актуальність теми</a:t>
            </a: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2"/>
          </p:nvPr>
        </p:nvSpPr>
        <p:spPr>
          <a:xfrm>
            <a:off x="241472" y="1791636"/>
            <a:ext cx="4358226" cy="2570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800"/>
            </a:pP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Розробка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рішення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показує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як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штучний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інтелект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можна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ефективно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інтегрувати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реальні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застосунки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важливо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сучасної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інженерії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програмного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забезпечення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особливо в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напрямку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аналізу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тексту та в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обробці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природної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мови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800"/>
            </a:pPr>
            <a:endParaRPr lang="ru-RU" dirty="0" smtClean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Мета –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створити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вебсервіс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комплексного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аналізу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тексту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Об’єкт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система для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аналізу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тексту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Предмет –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моделі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штучного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інтелекту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визначення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тональності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токсичності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тематики й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узагальнення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828635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 </a:t>
            </a: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</a:t>
            </a: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998" y="837530"/>
            <a:ext cx="8248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Обсяг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неструктурованого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тексту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стрімко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зростає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унеможливлює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ручний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Існуючі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рішення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враховують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ключові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моменти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токсичність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тематику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багатомовність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чи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суть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Потрібна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система для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швидкого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комплексного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аналізу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тексту.</a:t>
            </a:r>
          </a:p>
          <a:p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uk-UA" sz="2800" b="0" cap="none">
                <a:latin typeface="Calibri"/>
                <a:ea typeface="Calibri"/>
                <a:cs typeface="Calibri"/>
                <a:sym typeface="Calibri"/>
              </a:rPr>
              <a:t>Постановка задачі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2"/>
          </p:nvPr>
        </p:nvSpPr>
        <p:spPr>
          <a:xfrm>
            <a:off x="179999" y="900000"/>
            <a:ext cx="8784000" cy="6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ru-RU" sz="15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Розробити</a:t>
            </a:r>
            <a:r>
              <a:rPr lang="ru-RU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5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вебсервіс</a:t>
            </a:r>
            <a:r>
              <a:rPr lang="ru-RU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для комплексного </a:t>
            </a:r>
            <a:r>
              <a:rPr lang="ru-RU" sz="15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аналізу</a:t>
            </a:r>
            <a:r>
              <a:rPr lang="ru-RU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тексту з </a:t>
            </a:r>
            <a:r>
              <a:rPr lang="ru-RU" sz="15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використанням</a:t>
            </a:r>
            <a:r>
              <a:rPr lang="ru-RU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моделей штучного </a:t>
            </a:r>
            <a:r>
              <a:rPr lang="ru-RU" sz="15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інтелекту</a:t>
            </a:r>
            <a:r>
              <a:rPr lang="ru-RU" sz="15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r>
              <a:rPr lang="uk-UA" sz="15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Основні задачі: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5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 </a:t>
            </a: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675" y="1514475"/>
            <a:ext cx="424815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342900">
              <a:buClr>
                <a:srgbClr val="002060"/>
              </a:buClr>
              <a:buFont typeface="+mj-lt"/>
              <a:buAutoNum type="arabicPeriod"/>
            </a:pPr>
            <a:r>
              <a:rPr lang="uk-UA" sz="15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Провести </a:t>
            </a: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 предметної області та аналогів</a:t>
            </a:r>
          </a:p>
          <a:p>
            <a:pPr marL="571500" indent="-342900">
              <a:buClr>
                <a:srgbClr val="002060"/>
              </a:buClr>
              <a:buFont typeface="+mj-lt"/>
              <a:buAutoNum type="arabicPeriod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Обрати архітектуру </a:t>
            </a:r>
            <a:r>
              <a:rPr lang="uk-UA" sz="15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вебзастосунку</a:t>
            </a:r>
            <a:endParaRPr lang="uk-UA" sz="15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342900">
              <a:buClr>
                <a:srgbClr val="002060"/>
              </a:buClr>
              <a:buFont typeface="+mj-lt"/>
              <a:buAutoNum type="arabicPeriod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Інтегрувати моделі для визначення:</a:t>
            </a:r>
          </a:p>
          <a:p>
            <a:pPr marL="1143000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тональності</a:t>
            </a:r>
          </a:p>
          <a:p>
            <a:pPr marL="1143000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токсичності</a:t>
            </a:r>
          </a:p>
          <a:p>
            <a:pPr marL="1143000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тематики</a:t>
            </a:r>
          </a:p>
          <a:p>
            <a:pPr marL="1143000" lvl="1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резюме тексту</a:t>
            </a:r>
          </a:p>
          <a:p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4917675" y="1514475"/>
            <a:ext cx="3362325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342900">
              <a:buClr>
                <a:srgbClr val="002060"/>
              </a:buClr>
              <a:buFont typeface="+mj-lt"/>
              <a:buAutoNum type="arabicPeriod" startAt="4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Забезпечити підтримку багатомовності</a:t>
            </a:r>
          </a:p>
          <a:p>
            <a:pPr marL="571500" indent="-342900">
              <a:buClr>
                <a:srgbClr val="002060"/>
              </a:buClr>
              <a:buFont typeface="+mj-lt"/>
              <a:buAutoNum type="arabicPeriod" startAt="4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Реалізувати зручний інтерфейс користувача</a:t>
            </a:r>
          </a:p>
          <a:p>
            <a:pPr marL="571500" indent="-342900">
              <a:buClr>
                <a:srgbClr val="002060"/>
              </a:buClr>
              <a:buFont typeface="+mj-lt"/>
              <a:buAutoNum type="arabicPeriod" startAt="4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Реалізувати збереження історії аналізів (для авторизованих користувачів)</a:t>
            </a:r>
          </a:p>
          <a:p>
            <a:pPr marL="571500" indent="-342900">
              <a:buClr>
                <a:srgbClr val="002060"/>
              </a:buClr>
              <a:buFont typeface="+mj-lt"/>
              <a:buAutoNum type="arabicPeriod" startAt="4"/>
            </a:pPr>
            <a:r>
              <a:rPr lang="uk-UA" sz="15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Провести тестування функціональності</a:t>
            </a:r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44308" r="2857" b="45715"/>
          <a:stretch/>
        </p:blipFill>
        <p:spPr>
          <a:xfrm>
            <a:off x="0" y="3738510"/>
            <a:ext cx="9144000" cy="54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uk-UA" sz="2800" b="0" cap="none">
                <a:latin typeface="Calibri"/>
                <a:ea typeface="Calibri"/>
                <a:cs typeface="Calibri"/>
                <a:sym typeface="Calibri"/>
              </a:rPr>
              <a:t>Аналіз предметної області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179999" y="899999"/>
            <a:ext cx="8784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</a:pPr>
            <a:r>
              <a:rPr lang="uk-U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Огляд існуючих рішень та їх </a:t>
            </a:r>
            <a:r>
              <a:rPr lang="uk-UA" sz="160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недоліків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</a:pPr>
            <a:endParaRPr lang="uk-UA" sz="1600" dirty="0" smtClean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 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338917"/>
              </p:ext>
            </p:extLst>
          </p:nvPr>
        </p:nvGraphicFramePr>
        <p:xfrm>
          <a:off x="324092" y="1252318"/>
          <a:ext cx="8286508" cy="2947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1608">
                  <a:extLst>
                    <a:ext uri="{9D8B030D-6E8A-4147-A177-3AD203B41FA5}">
                      <a16:colId xmlns:a16="http://schemas.microsoft.com/office/drawing/2014/main" val="1154542184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4152566004"/>
                    </a:ext>
                  </a:extLst>
                </a:gridCol>
              </a:tblGrid>
              <a:tr h="196467">
                <a:tc>
                  <a:txBody>
                    <a:bodyPr/>
                    <a:lstStyle/>
                    <a:p>
                      <a:r>
                        <a:rPr lang="uk-U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Інструмент </a:t>
                      </a:r>
                      <a:endParaRPr lang="uk-UA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Недолік</a:t>
                      </a:r>
                      <a:endParaRPr lang="uk-UA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110032"/>
                  </a:ext>
                </a:extLst>
              </a:tr>
              <a:tr h="27451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VADER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Лише англійська, базова тональність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230328"/>
                  </a:ext>
                </a:extLst>
              </a:tr>
              <a:tr h="27451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TextBlob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Низька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точність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не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підтримує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токсичність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614817"/>
                  </a:ext>
                </a:extLst>
              </a:tr>
              <a:tr h="27451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Perspective API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Працює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лише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з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токсичністю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закритий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API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5286"/>
                  </a:ext>
                </a:extLst>
              </a:tr>
              <a:tr h="196467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HuggingFace</a:t>
                      </a: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Demo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Без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інтеграції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не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зберігає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історію</a:t>
                      </a:r>
                      <a:endParaRPr lang="ru-RU" sz="1400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51921"/>
                  </a:ext>
                </a:extLst>
              </a:tr>
              <a:tr h="3875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GPT API (</a:t>
                      </a:r>
                      <a:r>
                        <a:rPr lang="uk-UA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як основа)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Платна модель,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залежність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від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інтернету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недоцільно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використовувати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як базу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93909"/>
                  </a:ext>
                </a:extLst>
              </a:tr>
              <a:tr h="3875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Django / </a:t>
                      </a:r>
                      <a:r>
                        <a:rPr lang="en-US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FastAPI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Складніші для легкої інтеграції </a:t>
                      </a: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REST API </a:t>
                      </a:r>
                      <a:r>
                        <a:rPr lang="uk-UA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 порівнянні з </a:t>
                      </a: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Flask</a:t>
                      </a:r>
                      <a:endParaRPr lang="ru-RU" sz="1400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69594"/>
                  </a:ext>
                </a:extLst>
              </a:tr>
              <a:tr h="3875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MySQL / PostgreSQL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підходять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для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гнучкої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структури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збереження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JSON-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даних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складніші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в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налаштуванні</a:t>
                      </a:r>
                      <a:endParaRPr lang="ru-RU" sz="1400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695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83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8784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uk-UA" sz="2800" b="0" cap="none">
                <a:latin typeface="Calibri"/>
                <a:ea typeface="Calibri"/>
                <a:cs typeface="Calibri"/>
                <a:sym typeface="Calibri"/>
              </a:rPr>
              <a:t>Аналіз предметної області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179999" y="899999"/>
            <a:ext cx="8784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ts val="1600"/>
            </a:pPr>
            <a:r>
              <a:rPr lang="ru-RU" sz="1600" b="1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Обґрунтування</a:t>
            </a:r>
            <a:r>
              <a:rPr lang="ru-RU" sz="16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вибору</a:t>
            </a:r>
            <a:r>
              <a:rPr lang="ru-RU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технологій</a:t>
            </a:r>
            <a:r>
              <a:rPr lang="ru-RU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1600" b="1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інструментів</a:t>
            </a:r>
            <a:endParaRPr lang="uk-UA" sz="1600" b="1" dirty="0" smtClean="0">
              <a:solidFill>
                <a:srgbClr val="00206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8280000" y="47520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 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5/17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189938"/>
              </p:ext>
            </p:extLst>
          </p:nvPr>
        </p:nvGraphicFramePr>
        <p:xfrm>
          <a:off x="324092" y="1252318"/>
          <a:ext cx="8286508" cy="290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408">
                  <a:extLst>
                    <a:ext uri="{9D8B030D-6E8A-4147-A177-3AD203B41FA5}">
                      <a16:colId xmlns:a16="http://schemas.microsoft.com/office/drawing/2014/main" val="1154542184"/>
                    </a:ext>
                  </a:extLst>
                </a:gridCol>
                <a:gridCol w="5245100">
                  <a:extLst>
                    <a:ext uri="{9D8B030D-6E8A-4147-A177-3AD203B41FA5}">
                      <a16:colId xmlns:a16="http://schemas.microsoft.com/office/drawing/2014/main" val="4152566004"/>
                    </a:ext>
                  </a:extLst>
                </a:gridCol>
              </a:tblGrid>
              <a:tr h="196467">
                <a:tc>
                  <a:txBody>
                    <a:bodyPr/>
                    <a:lstStyle/>
                    <a:p>
                      <a:r>
                        <a:rPr lang="uk-UA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Інструмент </a:t>
                      </a:r>
                      <a:endParaRPr lang="uk-UA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Недолік</a:t>
                      </a:r>
                      <a:endParaRPr lang="uk-UA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110032"/>
                  </a:ext>
                </a:extLst>
              </a:tr>
              <a:tr h="27451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XLM-</a:t>
                      </a:r>
                      <a:r>
                        <a:rPr lang="en-US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RoBERTa</a:t>
                      </a: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(3 </a:t>
                      </a:r>
                      <a:r>
                        <a:rPr lang="uk-UA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моделі)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Локальні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точні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під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конкретні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потреби,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підтримують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багатомовність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230328"/>
                  </a:ext>
                </a:extLst>
              </a:tr>
              <a:tr h="27451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GPT-3.5 (</a:t>
                      </a:r>
                      <a:r>
                        <a:rPr lang="uk-UA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через </a:t>
                      </a: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API)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Ефективна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генерація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резюме й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переформулювання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614817"/>
                  </a:ext>
                </a:extLst>
              </a:tr>
              <a:tr h="27451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Whisper (</a:t>
                      </a:r>
                      <a:r>
                        <a:rPr lang="en-US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OpenAI</a:t>
                      </a:r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Якісна транскрипція аудіо, підтримка української мови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5286"/>
                  </a:ext>
                </a:extLst>
              </a:tr>
              <a:tr h="19646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Chart.js, </a:t>
                      </a:r>
                      <a:r>
                        <a:rPr lang="en-US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ApexCharts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Інформативна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та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гнучка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візуалізація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результатів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легко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інтегрувати</a:t>
                      </a:r>
                      <a:endParaRPr lang="ru-RU" sz="1400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51921"/>
                  </a:ext>
                </a:extLst>
              </a:tr>
              <a:tr h="3875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HTML / CSS / JavaScript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Просте</a:t>
                      </a:r>
                      <a:r>
                        <a:rPr lang="ru-RU" sz="1400" baseline="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baseline="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творення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адаптивного й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інтерактивного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інтерфейсу</a:t>
                      </a:r>
                      <a:endParaRPr lang="ru-RU" sz="1400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93909"/>
                  </a:ext>
                </a:extLst>
              </a:tr>
              <a:tr h="3875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Flask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Простий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у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розгортанні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REST API, легкий та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гнучкий</a:t>
                      </a:r>
                      <a:endParaRPr lang="ru-RU" sz="1400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69594"/>
                  </a:ext>
                </a:extLst>
              </a:tr>
              <a:tr h="3875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Firebase</a:t>
                      </a:r>
                      <a:endParaRPr lang="uk-UA" sz="14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Швидка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авторизація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та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зберігання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історії</a:t>
                      </a:r>
                      <a:r>
                        <a:rPr lang="ru-RU" sz="14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в реальному </a:t>
                      </a:r>
                      <a:r>
                        <a:rPr lang="ru-RU" sz="1400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часі</a:t>
                      </a:r>
                      <a:endParaRPr lang="ru-RU" sz="1400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695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7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281600" y="243500"/>
            <a:ext cx="5623900" cy="5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0" lvl="0" indent="0">
              <a:buSzPct val="100000"/>
            </a:pPr>
            <a:r>
              <a:rPr lang="ru-RU" sz="2800" dirty="0" err="1"/>
              <a:t>Логіка</a:t>
            </a:r>
            <a:r>
              <a:rPr lang="ru-RU" sz="2800" dirty="0"/>
              <a:t> </a:t>
            </a:r>
            <a:r>
              <a:rPr lang="ru-RU" sz="2800" dirty="0" err="1"/>
              <a:t>обробки</a:t>
            </a:r>
            <a:r>
              <a:rPr lang="ru-RU" sz="2800" dirty="0"/>
              <a:t> тексту в </a:t>
            </a:r>
            <a:r>
              <a:rPr lang="ru-RU" sz="2800" dirty="0" err="1"/>
              <a:t>системі</a:t>
            </a:r>
            <a:r>
              <a:rPr lang="ru-RU" sz="2800" dirty="0"/>
              <a:t>:</a:t>
            </a:r>
            <a:endParaRPr dirty="0"/>
          </a:p>
        </p:txBody>
      </p:sp>
      <p:sp>
        <p:nvSpPr>
          <p:cNvPr id="113" name="Google Shape;113;p15"/>
          <p:cNvSpPr txBox="1"/>
          <p:nvPr/>
        </p:nvSpPr>
        <p:spPr>
          <a:xfrm>
            <a:off x="8375250" y="490865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6/17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2" t="6172" r="44861" b="5679"/>
          <a:stretch/>
        </p:blipFill>
        <p:spPr>
          <a:xfrm>
            <a:off x="6680200" y="18794"/>
            <a:ext cx="990600" cy="4715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600" y="812800"/>
            <a:ext cx="5306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Усі текстові запити проходять чітку послідовність дій — від попередньої обробки до багаторівневого аналізу та формування відповіді.</a:t>
            </a:r>
            <a:br>
              <a:rPr lang="uk-UA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uk-UA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Така структура дозволяє точно обробляти великі тексти з підтримкою кількох мов.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4" t="7838" r="474" b="6917"/>
          <a:stretch/>
        </p:blipFill>
        <p:spPr>
          <a:xfrm>
            <a:off x="781472" y="2376423"/>
            <a:ext cx="2485984" cy="21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79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B3A6E"/>
              </a:buClr>
              <a:buSzPct val="100000"/>
              <a:buNone/>
            </a:pPr>
            <a:r>
              <a:rPr lang="uk-UA" dirty="0" smtClean="0"/>
              <a:t>Використані моделі у програмному забезпеченні </a:t>
            </a:r>
            <a:endParaRPr dirty="0"/>
          </a:p>
        </p:txBody>
      </p:sp>
      <p:sp>
        <p:nvSpPr>
          <p:cNvPr id="113" name="Google Shape;113;p15"/>
          <p:cNvSpPr txBox="1"/>
          <p:nvPr/>
        </p:nvSpPr>
        <p:spPr>
          <a:xfrm>
            <a:off x="8375250" y="48915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7/17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55057"/>
              </p:ext>
            </p:extLst>
          </p:nvPr>
        </p:nvGraphicFramePr>
        <p:xfrm>
          <a:off x="408000" y="828000"/>
          <a:ext cx="8405799" cy="281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1933">
                  <a:extLst>
                    <a:ext uri="{9D8B030D-6E8A-4147-A177-3AD203B41FA5}">
                      <a16:colId xmlns:a16="http://schemas.microsoft.com/office/drawing/2014/main" val="3864820924"/>
                    </a:ext>
                  </a:extLst>
                </a:gridCol>
                <a:gridCol w="2301867">
                  <a:extLst>
                    <a:ext uri="{9D8B030D-6E8A-4147-A177-3AD203B41FA5}">
                      <a16:colId xmlns:a16="http://schemas.microsoft.com/office/drawing/2014/main" val="2193028492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2991057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Модель</a:t>
                      </a:r>
                      <a:endParaRPr lang="uk-UA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Задача</a:t>
                      </a:r>
                      <a:endParaRPr lang="uk-UA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Особливість</a:t>
                      </a:r>
                      <a:endParaRPr lang="uk-UA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618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cardiffnlp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/twitter-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xlm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roberta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-base-sentiment 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Аналіз емоційності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Базується на 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XLM-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RoBERTa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uk-U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багатомовна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8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textdetox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/xlmr-large-toxicity-classifier-v2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Визначення токсичності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XLM-</a:t>
                      </a:r>
                      <a:r>
                        <a:rPr lang="ru-RU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RoBERTa</a:t>
                      </a:r>
                      <a:r>
                        <a:rPr lang="ru-RU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ru-RU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натренована</a:t>
                      </a:r>
                      <a:r>
                        <a:rPr lang="ru-RU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на </a:t>
                      </a:r>
                      <a:r>
                        <a:rPr lang="ru-RU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токсичних</a:t>
                      </a:r>
                      <a:r>
                        <a:rPr lang="ru-RU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прикладах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744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cardiffnlp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/tweet-topic-21-multi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Класифікація тем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XLM-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RoBERTa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uk-U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повертає кілька тем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59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GPT-3.5 API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Генерація резюме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Використовується</a:t>
                      </a:r>
                      <a:r>
                        <a:rPr lang="ru-RU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через API, </a:t>
                      </a:r>
                      <a:r>
                        <a:rPr lang="ru-RU" dirty="0" err="1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працює</a:t>
                      </a:r>
                      <a:r>
                        <a:rPr lang="ru-RU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онлайн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0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Whisper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Транскрипція аудіо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Локальна модель розпізнавання мовлення</a:t>
                      </a:r>
                      <a:endParaRPr lang="uk-UA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844104"/>
                  </a:ext>
                </a:extLst>
              </a:tr>
            </a:tbl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08000" y="3692713"/>
            <a:ext cx="6126912" cy="10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b="0" i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XLM-</a:t>
            </a:r>
            <a:r>
              <a:rPr kumimoji="0" lang="uk-UA" altLang="uk-UA" b="0" i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RoBERTa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трансформерна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багатомовна модель, працюють локально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b="0" i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GPT-3.5 API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→ модель генерації тексту, працює через зовнішній API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b="0" i="1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Whisper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→ модель розпізнавання мовлення, працює</a:t>
            </a:r>
            <a:r>
              <a:rPr kumimoji="0" lang="uk-UA" altLang="uk-UA" b="0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через підключення</a:t>
            </a:r>
            <a:endParaRPr kumimoji="0" lang="uk-UA" altLang="uk-UA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7920000" cy="4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0" lvl="0" indent="0">
              <a:buSzPct val="100000"/>
            </a:pPr>
            <a:r>
              <a:rPr lang="uk-UA" sz="2800" dirty="0"/>
              <a:t>Архітектура програмної </a:t>
            </a:r>
            <a:r>
              <a:rPr lang="uk-UA" sz="2800" dirty="0" smtClean="0"/>
              <a:t>системи</a:t>
            </a:r>
            <a:r>
              <a:rPr lang="en-US" sz="2800" dirty="0" smtClean="0"/>
              <a:t>. </a:t>
            </a:r>
            <a:r>
              <a:rPr lang="en-US" sz="2800" dirty="0" err="1" smtClean="0"/>
              <a:t>Dfd</a:t>
            </a:r>
            <a:r>
              <a:rPr lang="en-US" sz="2800" dirty="0" smtClean="0"/>
              <a:t> </a:t>
            </a:r>
            <a:r>
              <a:rPr lang="uk-UA" sz="2800" dirty="0" smtClean="0"/>
              <a:t>діаграма</a:t>
            </a:r>
            <a:endParaRPr dirty="0"/>
          </a:p>
        </p:txBody>
      </p:sp>
      <p:sp>
        <p:nvSpPr>
          <p:cNvPr id="113" name="Google Shape;113;p15"/>
          <p:cNvSpPr txBox="1"/>
          <p:nvPr/>
        </p:nvSpPr>
        <p:spPr>
          <a:xfrm>
            <a:off x="8362551" y="48915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8/17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6541" r="3378" b="21818"/>
          <a:stretch/>
        </p:blipFill>
        <p:spPr bwMode="auto">
          <a:xfrm>
            <a:off x="180001" y="658369"/>
            <a:ext cx="2855807" cy="10850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9" y="1402080"/>
            <a:ext cx="5964192" cy="30723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000" y="1939408"/>
            <a:ext cx="28558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Архітектура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побудована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за принципом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клієнт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–сервер з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окремими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модулями для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аналізу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тексту,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генерації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зберігання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даних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uk-UA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7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180000" y="180000"/>
            <a:ext cx="8100000" cy="51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SzPct val="100000"/>
            </a:pPr>
            <a:r>
              <a:rPr lang="en-US" sz="2000" dirty="0"/>
              <a:t>Use </a:t>
            </a:r>
            <a:r>
              <a:rPr lang="en-US" sz="2000" dirty="0" smtClean="0"/>
              <a:t>Case/</a:t>
            </a:r>
            <a:r>
              <a:rPr lang="ru-UA" sz="2000" dirty="0"/>
              <a:t>Д</a:t>
            </a:r>
            <a:r>
              <a:rPr lang="uk-UA" sz="2000" dirty="0" err="1"/>
              <a:t>іаграма</a:t>
            </a:r>
            <a:r>
              <a:rPr lang="uk-UA" sz="2000" dirty="0"/>
              <a:t> прецедентів взаємодії користувачів із </a:t>
            </a:r>
            <a:r>
              <a:rPr lang="uk-UA" sz="2000" dirty="0" err="1"/>
              <a:t>вебсервісом</a:t>
            </a:r>
            <a:endParaRPr sz="2000" dirty="0"/>
          </a:p>
        </p:txBody>
      </p:sp>
      <p:sp>
        <p:nvSpPr>
          <p:cNvPr id="113" name="Google Shape;113;p15"/>
          <p:cNvSpPr txBox="1"/>
          <p:nvPr/>
        </p:nvSpPr>
        <p:spPr>
          <a:xfrm>
            <a:off x="8349850" y="4891500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№</a:t>
            </a:r>
            <a:r>
              <a:rPr lang="en-US" sz="1200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9/17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84" y="694944"/>
            <a:ext cx="3816096" cy="3979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5492</TotalTime>
  <Words>1564</Words>
  <Application>Microsoft Office PowerPoint</Application>
  <PresentationFormat>Экран (16:9)</PresentationFormat>
  <Paragraphs>188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Exo 2</vt:lpstr>
      <vt:lpstr>Arial</vt:lpstr>
      <vt:lpstr>Times New Roman</vt:lpstr>
      <vt:lpstr>Calibri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ella</dc:creator>
  <cp:lastModifiedBy>asus</cp:lastModifiedBy>
  <cp:revision>60</cp:revision>
  <dcterms:modified xsi:type="dcterms:W3CDTF">2025-06-03T18:28:23Z</dcterms:modified>
</cp:coreProperties>
</file>